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handoutMasterIdLst>
    <p:handoutMasterId r:id="rId43"/>
  </p:handoutMasterIdLst>
  <p:sldIdLst>
    <p:sldId id="552" r:id="rId2"/>
    <p:sldId id="290" r:id="rId3"/>
    <p:sldId id="492" r:id="rId4"/>
    <p:sldId id="448" r:id="rId5"/>
    <p:sldId id="465" r:id="rId6"/>
    <p:sldId id="500" r:id="rId7"/>
    <p:sldId id="499" r:id="rId8"/>
    <p:sldId id="522" r:id="rId9"/>
    <p:sldId id="473" r:id="rId10"/>
    <p:sldId id="539" r:id="rId11"/>
    <p:sldId id="502" r:id="rId12"/>
    <p:sldId id="506" r:id="rId13"/>
    <p:sldId id="513" r:id="rId14"/>
    <p:sldId id="516" r:id="rId15"/>
    <p:sldId id="518" r:id="rId16"/>
    <p:sldId id="519" r:id="rId17"/>
    <p:sldId id="520" r:id="rId18"/>
    <p:sldId id="540" r:id="rId19"/>
    <p:sldId id="484" r:id="rId20"/>
    <p:sldId id="523" r:id="rId21"/>
    <p:sldId id="456" r:id="rId22"/>
    <p:sldId id="477" r:id="rId23"/>
    <p:sldId id="476" r:id="rId24"/>
    <p:sldId id="541" r:id="rId25"/>
    <p:sldId id="263" r:id="rId26"/>
    <p:sldId id="264" r:id="rId27"/>
    <p:sldId id="265" r:id="rId28"/>
    <p:sldId id="266" r:id="rId29"/>
    <p:sldId id="267" r:id="rId30"/>
    <p:sldId id="319" r:id="rId31"/>
    <p:sldId id="542" r:id="rId32"/>
    <p:sldId id="543" r:id="rId33"/>
    <p:sldId id="544" r:id="rId34"/>
    <p:sldId id="545" r:id="rId35"/>
    <p:sldId id="547" r:id="rId36"/>
    <p:sldId id="546" r:id="rId37"/>
    <p:sldId id="548" r:id="rId38"/>
    <p:sldId id="549" r:id="rId39"/>
    <p:sldId id="550" r:id="rId40"/>
    <p:sldId id="551" r:id="rId4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1D88E5"/>
    <a:srgbClr val="16C55D"/>
    <a:srgbClr val="7C52FF"/>
    <a:srgbClr val="FF5A11"/>
    <a:srgbClr val="FFC000"/>
    <a:srgbClr val="F7004B"/>
    <a:srgbClr val="007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02"/>
    <p:restoredTop sz="77364"/>
  </p:normalViewPr>
  <p:slideViewPr>
    <p:cSldViewPr snapToGrid="0" snapToObjects="1">
      <p:cViewPr varScale="1">
        <p:scale>
          <a:sx n="133" d="100"/>
          <a:sy n="133" d="100"/>
        </p:scale>
        <p:origin x="1136" y="184"/>
      </p:cViewPr>
      <p:guideLst/>
    </p:cSldViewPr>
  </p:slideViewPr>
  <p:notesTextViewPr>
    <p:cViewPr>
      <p:scale>
        <a:sx n="1" d="1"/>
        <a:sy n="1" d="1"/>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E9CC55-7738-4440-994C-36C45384D24D}" type="datetimeFigureOut">
              <a:rPr lang="en-US" smtClean="0"/>
              <a:t>4/2/19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DBC37D-7561-354B-AFC5-FBC8B0C3ED61}" type="slidenum">
              <a:rPr lang="en-US" smtClean="0"/>
              <a:t>‹#›</a:t>
            </a:fld>
            <a:endParaRPr lang="en-US"/>
          </a:p>
        </p:txBody>
      </p:sp>
    </p:spTree>
    <p:extLst>
      <p:ext uri="{BB962C8B-B14F-4D97-AF65-F5344CB8AC3E}">
        <p14:creationId xmlns:p14="http://schemas.microsoft.com/office/powerpoint/2010/main" val="1263774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DB45B-B277-3A43-81A9-9045017E3FE7}" type="datetimeFigureOut">
              <a:rPr lang="en-US" smtClean="0"/>
              <a:t>4/2/19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C75EF1-27E5-664F-AC38-E33064871389}" type="slidenum">
              <a:rPr lang="en-US" smtClean="0"/>
              <a:t>‹#›</a:t>
            </a:fld>
            <a:endParaRPr lang="en-US"/>
          </a:p>
        </p:txBody>
      </p:sp>
    </p:spTree>
    <p:extLst>
      <p:ext uri="{BB962C8B-B14F-4D97-AF65-F5344CB8AC3E}">
        <p14:creationId xmlns:p14="http://schemas.microsoft.com/office/powerpoint/2010/main" val="60277435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2</a:t>
            </a:fld>
            <a:endParaRPr lang="en-US"/>
          </a:p>
        </p:txBody>
      </p:sp>
    </p:spTree>
    <p:extLst>
      <p:ext uri="{BB962C8B-B14F-4D97-AF65-F5344CB8AC3E}">
        <p14:creationId xmlns:p14="http://schemas.microsoft.com/office/powerpoint/2010/main" val="15504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Noting this</a:t>
            </a:r>
            <a:r>
              <a:rPr lang="en-US" baseline="0" dirty="0"/>
              <a:t> previously unappreciated unity among explanation methods is helpful, but even more interesting is that a connection with game theory implies XX there is only one way to assign feature feature attributions while maintaining two natural properties. What are these properties? XX</a:t>
            </a:r>
          </a:p>
        </p:txBody>
      </p:sp>
      <p:sp>
        <p:nvSpPr>
          <p:cNvPr id="4" name="Slide Number Placeholder 3"/>
          <p:cNvSpPr>
            <a:spLocks noGrp="1"/>
          </p:cNvSpPr>
          <p:nvPr>
            <p:ph type="sldNum" sz="quarter" idx="10"/>
          </p:nvPr>
        </p:nvSpPr>
        <p:spPr/>
        <p:txBody>
          <a:bodyPr/>
          <a:lstStyle/>
          <a:p>
            <a:fld id="{1EC814E9-7823-3640-959A-7F2BD872A336}" type="slidenum">
              <a:rPr lang="en-US" smtClean="0"/>
              <a:t>11</a:t>
            </a:fld>
            <a:endParaRPr lang="en-US"/>
          </a:p>
        </p:txBody>
      </p:sp>
    </p:spTree>
    <p:extLst>
      <p:ext uri="{BB962C8B-B14F-4D97-AF65-F5344CB8AC3E}">
        <p14:creationId xmlns:p14="http://schemas.microsoft.com/office/powerpoint/2010/main" val="2087408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local accuracy, which states XX that</a:t>
            </a:r>
            <a:r>
              <a:rPr lang="en-US" baseline="0" dirty="0"/>
              <a:t> the sum of the feature attributions equals the original model’s prediction.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12</a:t>
            </a:fld>
            <a:endParaRPr lang="en-US"/>
          </a:p>
        </p:txBody>
      </p:sp>
    </p:spTree>
    <p:extLst>
      <p:ext uri="{BB962C8B-B14F-4D97-AF65-F5344CB8AC3E}">
        <p14:creationId xmlns:p14="http://schemas.microsoft.com/office/powerpoint/2010/main" val="163152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is consistency, which states that if toggling a feature XX in one model XX</a:t>
            </a:r>
          </a:p>
        </p:txBody>
      </p:sp>
      <p:sp>
        <p:nvSpPr>
          <p:cNvPr id="4" name="Slide Number Placeholder 3"/>
          <p:cNvSpPr>
            <a:spLocks noGrp="1"/>
          </p:cNvSpPr>
          <p:nvPr>
            <p:ph type="sldNum" sz="quarter" idx="10"/>
          </p:nvPr>
        </p:nvSpPr>
        <p:spPr/>
        <p:txBody>
          <a:bodyPr/>
          <a:lstStyle/>
          <a:p>
            <a:fld id="{1EC814E9-7823-3640-959A-7F2BD872A336}" type="slidenum">
              <a:rPr lang="en-US" smtClean="0"/>
              <a:t>13</a:t>
            </a:fld>
            <a:endParaRPr lang="en-US"/>
          </a:p>
        </p:txBody>
      </p:sp>
    </p:spTree>
    <p:extLst>
      <p:ext uri="{BB962C8B-B14F-4D97-AF65-F5344CB8AC3E}">
        <p14:creationId xmlns:p14="http://schemas.microsoft.com/office/powerpoint/2010/main" val="1512239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14</a:t>
            </a:fld>
            <a:endParaRPr lang="en-US"/>
          </a:p>
        </p:txBody>
      </p:sp>
    </p:spTree>
    <p:extLst>
      <p:ext uri="{BB962C8B-B14F-4D97-AF65-F5344CB8AC3E}">
        <p14:creationId xmlns:p14="http://schemas.microsoft.com/office/powerpoint/2010/main" val="579741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makes</a:t>
            </a:r>
            <a:r>
              <a:rPr lang="en-US" baseline="0" dirty="0"/>
              <a:t> a larger difference than toggling the same feature XX in another model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15</a:t>
            </a:fld>
            <a:endParaRPr lang="en-US"/>
          </a:p>
        </p:txBody>
      </p:sp>
    </p:spTree>
    <p:extLst>
      <p:ext uri="{BB962C8B-B14F-4D97-AF65-F5344CB8AC3E}">
        <p14:creationId xmlns:p14="http://schemas.microsoft.com/office/powerpoint/2010/main" val="320674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16</a:t>
            </a:fld>
            <a:endParaRPr lang="en-US"/>
          </a:p>
        </p:txBody>
      </p:sp>
    </p:spTree>
    <p:extLst>
      <p:ext uri="{BB962C8B-B14F-4D97-AF65-F5344CB8AC3E}">
        <p14:creationId xmlns:p14="http://schemas.microsoft.com/office/powerpoint/2010/main" val="925130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a:t>then the feature should be attributed a larger value XX in the first model than the second. Under these two conditions the feature attribution values are forced to be the classic Shapley values from game theory.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17</a:t>
            </a:fld>
            <a:endParaRPr lang="en-US"/>
          </a:p>
        </p:txBody>
      </p:sp>
    </p:spTree>
    <p:extLst>
      <p:ext uri="{BB962C8B-B14F-4D97-AF65-F5344CB8AC3E}">
        <p14:creationId xmlns:p14="http://schemas.microsoft.com/office/powerpoint/2010/main" val="753374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number of current methods XX </a:t>
            </a:r>
            <a:r>
              <a:rPr lang="en-US" baseline="0" dirty="0"/>
              <a:t>have not previously considered these properties and the uniqueness result they imply, and this has important implications for each of them. In contrast, XX methods already connected with game theory are consistent with these properties, but are less efficient to compute than these other approaches. XX</a:t>
            </a:r>
          </a:p>
          <a:p>
            <a:endParaRPr lang="en-US" baseline="0" dirty="0"/>
          </a:p>
        </p:txBody>
      </p:sp>
      <p:sp>
        <p:nvSpPr>
          <p:cNvPr id="4" name="Slide Number Placeholder 3"/>
          <p:cNvSpPr>
            <a:spLocks noGrp="1"/>
          </p:cNvSpPr>
          <p:nvPr>
            <p:ph type="sldNum" sz="quarter" idx="10"/>
          </p:nvPr>
        </p:nvSpPr>
        <p:spPr/>
        <p:txBody>
          <a:bodyPr/>
          <a:lstStyle/>
          <a:p>
            <a:fld id="{1EC814E9-7823-3640-959A-7F2BD872A336}" type="slidenum">
              <a:rPr lang="en-US" smtClean="0"/>
              <a:t>19</a:t>
            </a:fld>
            <a:endParaRPr lang="en-US"/>
          </a:p>
        </p:txBody>
      </p:sp>
    </p:spTree>
    <p:extLst>
      <p:ext uri="{BB962C8B-B14F-4D97-AF65-F5344CB8AC3E}">
        <p14:creationId xmlns:p14="http://schemas.microsoft.com/office/powerpoint/2010/main" val="2052779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a:t>We propose a unification of these approaches that leverages the unique strengths of each.</a:t>
            </a:r>
            <a:endParaRPr lang="en-US" dirty="0"/>
          </a:p>
          <a:p>
            <a:endParaRPr lang="en-US" dirty="0"/>
          </a:p>
          <a:p>
            <a:r>
              <a:rPr lang="en-US" dirty="0"/>
              <a:t>This unified approach presents</a:t>
            </a:r>
            <a:r>
              <a:rPr lang="en-US" baseline="0" dirty="0"/>
              <a:t> a set of ideal values, SHAP values, that can then be approximated by different methods. What are these values?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20</a:t>
            </a:fld>
            <a:endParaRPr lang="en-US"/>
          </a:p>
        </p:txBody>
      </p:sp>
    </p:spTree>
    <p:extLst>
      <p:ext uri="{BB962C8B-B14F-4D97-AF65-F5344CB8AC3E}">
        <p14:creationId xmlns:p14="http://schemas.microsoft.com/office/powerpoint/2010/main" val="68420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see, let</a:t>
            </a:r>
            <a:r>
              <a:rPr lang="mr-IN" baseline="0" dirty="0"/>
              <a:t>’</a:t>
            </a:r>
            <a:r>
              <a:rPr lang="en-US" baseline="0" dirty="0"/>
              <a:t>s return to John and answer why his loan application was denied. 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21</a:t>
            </a:fld>
            <a:endParaRPr lang="en-US"/>
          </a:p>
        </p:txBody>
      </p:sp>
    </p:spTree>
    <p:extLst>
      <p:ext uri="{BB962C8B-B14F-4D97-AF65-F5344CB8AC3E}">
        <p14:creationId xmlns:p14="http://schemas.microsoft.com/office/powerpoint/2010/main" val="190204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a simple motivational example. This is John,</a:t>
            </a:r>
            <a:r>
              <a:rPr lang="en-US" baseline="0" dirty="0"/>
              <a:t> </a:t>
            </a:r>
            <a:r>
              <a:rPr lang="en-US" dirty="0"/>
              <a:t>a typical bank customer. Like many consumers</a:t>
            </a:r>
            <a:r>
              <a:rPr lang="en-US" baseline="0" dirty="0"/>
              <a:t> today, when he applies for a loan, information about him is sent through a predictive model XX.</a:t>
            </a:r>
          </a:p>
          <a:p>
            <a:endParaRPr lang="en-US" baseline="0" dirty="0"/>
          </a:p>
          <a:p>
            <a:r>
              <a:rPr lang="en-US" baseline="0" dirty="0"/>
              <a:t>This model is designed to calculate the risk that John will have repayment problems, XX which, unfortunately for John, is 55%. And because his risk is high, the bank declines his loan application XX.</a:t>
            </a:r>
          </a:p>
          <a:p>
            <a:endParaRPr lang="en-US" baseline="0" dirty="0"/>
          </a:p>
          <a:p>
            <a:r>
              <a:rPr lang="en-US" baseline="0" dirty="0"/>
              <a:t>A natural first question John has XX is “Why?” The bank XX also want to know why, because these are key business decisions. But unfortunately for the data scientist that built this model XX, she used a complex model and so these questions are hard to answer XX   </a:t>
            </a:r>
            <a:r>
              <a:rPr lang="mr-IN" baseline="0" dirty="0"/>
              <a:t>…</a:t>
            </a:r>
            <a:r>
              <a:rPr lang="en-US" baseline="0" dirty="0"/>
              <a:t>.  XX</a:t>
            </a:r>
            <a:endParaRPr lang="en-US" dirty="0"/>
          </a:p>
        </p:txBody>
      </p:sp>
      <p:sp>
        <p:nvSpPr>
          <p:cNvPr id="4" name="Slide Number Placeholder 3"/>
          <p:cNvSpPr>
            <a:spLocks noGrp="1"/>
          </p:cNvSpPr>
          <p:nvPr>
            <p:ph type="sldNum" sz="quarter" idx="10"/>
          </p:nvPr>
        </p:nvSpPr>
        <p:spPr/>
        <p:txBody>
          <a:bodyPr/>
          <a:lstStyle/>
          <a:p>
            <a:fld id="{76C75EF1-27E5-664F-AC38-E33064871389}" type="slidenum">
              <a:rPr lang="en-US" smtClean="0"/>
              <a:t>3</a:t>
            </a:fld>
            <a:endParaRPr lang="en-US"/>
          </a:p>
        </p:txBody>
      </p:sp>
    </p:spTree>
    <p:extLst>
      <p:ext uri="{BB962C8B-B14F-4D97-AF65-F5344CB8AC3E}">
        <p14:creationId xmlns:p14="http://schemas.microsoft.com/office/powerpoint/2010/main" val="55403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start at the</a:t>
            </a:r>
            <a:r>
              <a:rPr lang="en-US" baseline="0" dirty="0"/>
              <a:t> expected value of the model output</a:t>
            </a:r>
            <a:r>
              <a:rPr lang="en-US" dirty="0"/>
              <a:t>, and then condition on a single</a:t>
            </a:r>
            <a:r>
              <a:rPr lang="en-US" baseline="0" dirty="0"/>
              <a:t> feature XX, John's age. Since this increases John's risk by 15% we attribute that increase to John's age.</a:t>
            </a:r>
          </a:p>
          <a:p>
            <a:endParaRPr lang="en-US" baseline="0" dirty="0"/>
          </a:p>
          <a:p>
            <a:r>
              <a:rPr lang="en-US" dirty="0"/>
              <a:t>XX</a:t>
            </a:r>
            <a:r>
              <a:rPr lang="en-US" baseline="0" dirty="0"/>
              <a:t> </a:t>
            </a:r>
            <a:r>
              <a:rPr lang="en-US" dirty="0"/>
              <a:t>Next we condition on John's occupation,</a:t>
            </a:r>
            <a:r>
              <a:rPr lang="en-US" baseline="0" dirty="0"/>
              <a:t> which is very unstable, and again attribute the change in expected model output to his occupation as a day trader.</a:t>
            </a:r>
          </a:p>
          <a:p>
            <a:endParaRPr lang="en-US" baseline="0" dirty="0"/>
          </a:p>
          <a:p>
            <a:pPr algn="l"/>
            <a:r>
              <a:rPr lang="en-US" baseline="0" dirty="0"/>
              <a:t>If we repeat this for his open accounts XX and marital status XX we end up conditioning on all the features and so arrive at 55%, John’s predicted risk.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22</a:t>
            </a:fld>
            <a:endParaRPr lang="en-US"/>
          </a:p>
        </p:txBody>
      </p:sp>
    </p:spTree>
    <p:extLst>
      <p:ext uri="{BB962C8B-B14F-4D97-AF65-F5344CB8AC3E}">
        <p14:creationId xmlns:p14="http://schemas.microsoft.com/office/powerpoint/2010/main" val="1211797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that in this process the order matters! For example the impact of John</a:t>
            </a:r>
            <a:r>
              <a:rPr lang="en-US" baseline="0" dirty="0"/>
              <a:t> being a day trader might be particularly bad because he is also young. Which means if we reversed the order that we added age and occupation, their marginal effects would be different.</a:t>
            </a:r>
          </a:p>
          <a:p>
            <a:endParaRPr lang="en-US" baseline="0" dirty="0"/>
          </a:p>
          <a:p>
            <a:r>
              <a:rPr lang="en-US" dirty="0"/>
              <a:t>XX SHAP values result from averaging</a:t>
            </a:r>
            <a:r>
              <a:rPr lang="en-US" baseline="0" dirty="0"/>
              <a:t> over all N! possible orderings. Of course this not how we want to actually compute the values, but we will discuss that later.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23</a:t>
            </a:fld>
            <a:endParaRPr lang="en-US"/>
          </a:p>
        </p:txBody>
      </p:sp>
    </p:spTree>
    <p:extLst>
      <p:ext uri="{BB962C8B-B14F-4D97-AF65-F5344CB8AC3E}">
        <p14:creationId xmlns:p14="http://schemas.microsoft.com/office/powerpoint/2010/main" val="2102535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approaches that one might take to obtain these importance scores. Perhaps the most intuitive are perturbation-based approaches. These approaches work by making a perturbation to the input and observing the change in the output. This is repeated for different perturbations of the input, each time observing the change in the output. There are several approaches that fall into this family, one of the earliest being by </a:t>
            </a:r>
            <a:r>
              <a:rPr lang="en-US" dirty="0" err="1"/>
              <a:t>Zeiler</a:t>
            </a:r>
            <a:r>
              <a:rPr lang="en-US" dirty="0"/>
              <a:t> &amp; Fergus in 2013 where they had a sliding window occlude different parts of the image and looked at the change in the output. LIME also falls into this category, where a linear model is built to approximate the local </a:t>
            </a:r>
            <a:r>
              <a:rPr lang="en-US" dirty="0" err="1"/>
              <a:t>behaviour</a:t>
            </a:r>
            <a:r>
              <a:rPr lang="en-US" dirty="0"/>
              <a:t> of the network using data gathered from making input perturbations. A common drawback to perturbation-based approaches is computational efficiency; every time you make a perturbation, you have to </a:t>
            </a:r>
            <a:r>
              <a:rPr lang="en-US" dirty="0" err="1"/>
              <a:t>recompute</a:t>
            </a:r>
            <a:r>
              <a:rPr lang="en-US" dirty="0"/>
              <a:t> the outputs using a forward propagation. Another more subtle issue is one of saturation, and I’ll talk more about it in the next slide.</a:t>
            </a:r>
          </a:p>
        </p:txBody>
      </p:sp>
      <p:sp>
        <p:nvSpPr>
          <p:cNvPr id="4" name="Slide Number Placeholder 3"/>
          <p:cNvSpPr>
            <a:spLocks noGrp="1"/>
          </p:cNvSpPr>
          <p:nvPr>
            <p:ph type="sldNum" sz="quarter" idx="10"/>
          </p:nvPr>
        </p:nvSpPr>
        <p:spPr/>
        <p:txBody>
          <a:bodyPr/>
          <a:lstStyle/>
          <a:p>
            <a:fld id="{8EE3F0F0-D5E8-3544-A3DF-1922109242D1}" type="slidenum">
              <a:rPr lang="en-US" smtClean="0"/>
              <a:t>25</a:t>
            </a:fld>
            <a:endParaRPr lang="en-US"/>
          </a:p>
        </p:txBody>
      </p:sp>
    </p:spTree>
    <p:extLst>
      <p:ext uri="{BB962C8B-B14F-4D97-AF65-F5344CB8AC3E}">
        <p14:creationId xmlns:p14="http://schemas.microsoft.com/office/powerpoint/2010/main" val="1695439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Consider the output y which is a function of the inputs i1 and i2. When i1 + i2 is greater than 1, the output y saturates to 1. Consider the point where i1=1 and i2=1. If at this point I perturb i1 from 1 to 0, I won’t observe a change in the output, because at this point the output y is locally insensitive to the inputs. This can give me the misleading impression that neither i1 nor i2 is relevant to the output y. To avoid this saturation effect, I’d have to perturb combinations of inputs which in turn increases computational cost.</a:t>
            </a:r>
          </a:p>
        </p:txBody>
      </p:sp>
      <p:sp>
        <p:nvSpPr>
          <p:cNvPr id="4" name="Slide Number Placeholder 3"/>
          <p:cNvSpPr>
            <a:spLocks noGrp="1"/>
          </p:cNvSpPr>
          <p:nvPr>
            <p:ph type="sldNum" sz="quarter" idx="10"/>
          </p:nvPr>
        </p:nvSpPr>
        <p:spPr/>
        <p:txBody>
          <a:bodyPr/>
          <a:lstStyle/>
          <a:p>
            <a:fld id="{DC8871DB-2FCE-3B4C-B84D-1F5C84E9775C}" type="slidenum">
              <a:rPr lang="en-US" smtClean="0"/>
              <a:t>26</a:t>
            </a:fld>
            <a:endParaRPr lang="en-US"/>
          </a:p>
        </p:txBody>
      </p:sp>
    </p:spTree>
    <p:extLst>
      <p:ext uri="{BB962C8B-B14F-4D97-AF65-F5344CB8AC3E}">
        <p14:creationId xmlns:p14="http://schemas.microsoft.com/office/powerpoint/2010/main" val="1143669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family of approaches that addresses the computational efficiency issue is what I will refer to as backpropagation-based approaches. In these approaches, you look at the function connecting the output to the neurons in the layer below and assign contribution scores to those neurons to represent how much they affected the output. You then repeat this process backing down through the layers until you reach the input. The reason this is efficient is that in a single backwards pass, you get importance scores for your entire input. There are a number of approaches that fall into this category and the most well-known is simply computing the gradients of the output with respect to the input, because this will give you a sense of which parts of the input the output is most sensitive to. The other approaches listed here are closely related to taking the gradients, and it turns out that they all have limitations that come from this connection to taking the gradients which essentially boil down to the fact that gradients describe only the local </a:t>
            </a:r>
            <a:r>
              <a:rPr lang="en-US" dirty="0" err="1"/>
              <a:t>behaviour</a:t>
            </a:r>
            <a:r>
              <a:rPr lang="en-US" dirty="0"/>
              <a:t> of a function. To address these limitations, we developed DeepLIFT, that’s Deep Learning Important Features, and you should feel free to check out our code online.</a:t>
            </a:r>
          </a:p>
        </p:txBody>
      </p:sp>
      <p:sp>
        <p:nvSpPr>
          <p:cNvPr id="4" name="Slide Number Placeholder 3"/>
          <p:cNvSpPr>
            <a:spLocks noGrp="1"/>
          </p:cNvSpPr>
          <p:nvPr>
            <p:ph type="sldNum" sz="quarter" idx="10"/>
          </p:nvPr>
        </p:nvSpPr>
        <p:spPr/>
        <p:txBody>
          <a:bodyPr/>
          <a:lstStyle/>
          <a:p>
            <a:fld id="{8EE3F0F0-D5E8-3544-A3DF-1922109242D1}" type="slidenum">
              <a:rPr lang="en-US" smtClean="0"/>
              <a:t>27</a:t>
            </a:fld>
            <a:endParaRPr lang="en-US"/>
          </a:p>
        </p:txBody>
      </p:sp>
    </p:spTree>
    <p:extLst>
      <p:ext uri="{BB962C8B-B14F-4D97-AF65-F5344CB8AC3E}">
        <p14:creationId xmlns:p14="http://schemas.microsoft.com/office/powerpoint/2010/main" val="3181207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so why are gradients problematic? Let’s revisit the saturation example. Note that when i1+i2 &gt; 1, the gradient of y with respect to i1 and i2 is zero - in fact, this is what saturation means by definition. Thus, using the gradients would once again flag neither i1 nor i2 as important. This issue also affects </a:t>
            </a:r>
            <a:r>
              <a:rPr lang="en-US" dirty="0" err="1"/>
              <a:t>deconvolutional</a:t>
            </a:r>
            <a:r>
              <a:rPr lang="en-US" dirty="0"/>
              <a:t> networks, guided backpropagation and </a:t>
            </a:r>
            <a:r>
              <a:rPr lang="en-US" dirty="0" err="1"/>
              <a:t>layerwise</a:t>
            </a:r>
            <a:r>
              <a:rPr lang="en-US" dirty="0"/>
              <a:t> relevance propagation, again for very similar reasons.</a:t>
            </a:r>
          </a:p>
        </p:txBody>
      </p:sp>
      <p:sp>
        <p:nvSpPr>
          <p:cNvPr id="4" name="Slide Number Placeholder 3"/>
          <p:cNvSpPr>
            <a:spLocks noGrp="1"/>
          </p:cNvSpPr>
          <p:nvPr>
            <p:ph type="sldNum" sz="quarter" idx="10"/>
          </p:nvPr>
        </p:nvSpPr>
        <p:spPr/>
        <p:txBody>
          <a:bodyPr/>
          <a:lstStyle/>
          <a:p>
            <a:fld id="{DC8871DB-2FCE-3B4C-B84D-1F5C84E9775C}" type="slidenum">
              <a:rPr lang="en-US" smtClean="0"/>
              <a:t>28</a:t>
            </a:fld>
            <a:endParaRPr lang="en-US"/>
          </a:p>
        </p:txBody>
      </p:sp>
    </p:spTree>
    <p:extLst>
      <p:ext uri="{BB962C8B-B14F-4D97-AF65-F5344CB8AC3E}">
        <p14:creationId xmlns:p14="http://schemas.microsoft.com/office/powerpoint/2010/main" val="317906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DeepLIFT get around this? We rely on the concept of the difference from a “reference” activation, where the “reference” activation is the activation that the neuron has when presented with the “reference” or “neutral” input - and we’ll talk about that more in a moment. For this example, let’s assume that our inputs are mean and variance normalized so a reasonable “reference” value is 0 for for i1 and i2. Note that when i1+i2 is 0, the activation if the hidden unit is 1 due to the positive bias term. Now, when we look at the point where i1+i2 is 2, the “difference from the reference” is -1 even though the gradient locally might be 0. This is the information that we use to propagation importance even when the gradient is zero. Now, I’ll be the first to admit that choosing the reference can be tricky, but we’ve found that for genomics, using an input that reflects the average </a:t>
            </a:r>
            <a:r>
              <a:rPr lang="en-US" dirty="0" err="1"/>
              <a:t>gc</a:t>
            </a:r>
            <a:r>
              <a:rPr lang="en-US" dirty="0"/>
              <a:t>-content of the negative set can work fairly well, and one thing we want to explore is having different references for different types of regions that have very different GC-contents – say one reference for promoters and one</a:t>
            </a:r>
            <a:r>
              <a:rPr lang="en-US" baseline="0" dirty="0"/>
              <a:t> for enhancers.</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29</a:t>
            </a:fld>
            <a:endParaRPr lang="en-US"/>
          </a:p>
        </p:txBody>
      </p:sp>
    </p:spTree>
    <p:extLst>
      <p:ext uri="{BB962C8B-B14F-4D97-AF65-F5344CB8AC3E}">
        <p14:creationId xmlns:p14="http://schemas.microsoft.com/office/powerpoint/2010/main" val="3285332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30</a:t>
            </a:fld>
            <a:endParaRPr lang="en-US"/>
          </a:p>
        </p:txBody>
      </p:sp>
    </p:spTree>
    <p:extLst>
      <p:ext uri="{BB962C8B-B14F-4D97-AF65-F5344CB8AC3E}">
        <p14:creationId xmlns:p14="http://schemas.microsoft.com/office/powerpoint/2010/main" val="136024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the</a:t>
            </a:r>
            <a:r>
              <a:rPr lang="en-US" baseline="0" dirty="0"/>
              <a:t> data scientist used a complex model is because they are often very accurate on large data sets XX, but that same complexity also makes them hard to interpret XX. In contrast, simple models are easy to interpret XX, but are often less accurate XX. This leads to a trade-off XX between interpretability and accuracy.</a:t>
            </a:r>
          </a:p>
          <a:p>
            <a:endParaRPr lang="en-US" baseline="0" dirty="0"/>
          </a:p>
          <a:p>
            <a:r>
              <a:rPr lang="en-US" baseline="0" dirty="0"/>
              <a:t>This trade-off is particularly painful for the bank since accuracy directly corresponds to profitability XX, while interpretability has important implications for customer satisfaction XX and even legality. This tradeoff effects a wide range of applications, and so many recent methods have been developed to address it.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4</a:t>
            </a:fld>
            <a:endParaRPr lang="en-US"/>
          </a:p>
        </p:txBody>
      </p:sp>
    </p:spTree>
    <p:extLst>
      <p:ext uri="{BB962C8B-B14F-4D97-AF65-F5344CB8AC3E}">
        <p14:creationId xmlns:p14="http://schemas.microsoft.com/office/powerpoint/2010/main" val="181519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methods do not try and make an entire complex model interpretable, because there is inherently too much to succinctly explain. </a:t>
            </a:r>
            <a:r>
              <a:rPr lang="en-US" baseline="0" dirty="0"/>
              <a:t>Instead they focus on explaining a single prediction XX, because mapping a single input to an output involves only a small part of the complexity of the overall model.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5</a:t>
            </a:fld>
            <a:endParaRPr lang="en-US"/>
          </a:p>
        </p:txBody>
      </p:sp>
    </p:spTree>
    <p:extLst>
      <p:ext uri="{BB962C8B-B14F-4D97-AF65-F5344CB8AC3E}">
        <p14:creationId xmlns:p14="http://schemas.microsoft.com/office/powerpoint/2010/main" val="223888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explain the prediction of a potentially complex model?</a:t>
            </a:r>
          </a:p>
          <a:p>
            <a:endParaRPr lang="en-US" dirty="0"/>
          </a:p>
          <a:p>
            <a:r>
              <a:rPr lang="en-US" dirty="0"/>
              <a:t>One approach is to change the model inputs,</a:t>
            </a:r>
            <a:r>
              <a:rPr lang="en-US" baseline="0" dirty="0"/>
              <a:t> where x_1 could for example represent John’s age, </a:t>
            </a:r>
            <a:r>
              <a:rPr lang="en-US" dirty="0"/>
              <a:t>and see how the model behaves. By hiding XX such a feature from the model </a:t>
            </a:r>
            <a:r>
              <a:rPr lang="mr-IN" baseline="0" dirty="0"/>
              <a:t>…</a:t>
            </a:r>
            <a:r>
              <a:rPr lang="en-US" baseline="0" dirty="0"/>
              <a:t> XX, or a set XX of features, </a:t>
            </a:r>
            <a:r>
              <a:rPr lang="en-US" dirty="0"/>
              <a:t>we can learn</a:t>
            </a:r>
            <a:r>
              <a:rPr lang="en-US" baseline="0" dirty="0"/>
              <a:t> about how features effect the model’s output. XX</a:t>
            </a:r>
          </a:p>
          <a:p>
            <a:endParaRPr lang="en-US" baseline="0" dirty="0"/>
          </a:p>
          <a:p>
            <a:r>
              <a:rPr lang="en-US" baseline="0" dirty="0"/>
              <a:t>If we want to summarize these effects, we can attribute an importance value to each feature XX, and replace the model with a simple sum. XX</a:t>
            </a:r>
          </a:p>
        </p:txBody>
      </p:sp>
      <p:sp>
        <p:nvSpPr>
          <p:cNvPr id="4" name="Slide Number Placeholder 3"/>
          <p:cNvSpPr>
            <a:spLocks noGrp="1"/>
          </p:cNvSpPr>
          <p:nvPr>
            <p:ph type="sldNum" sz="quarter" idx="10"/>
          </p:nvPr>
        </p:nvSpPr>
        <p:spPr/>
        <p:txBody>
          <a:bodyPr/>
          <a:lstStyle/>
          <a:p>
            <a:fld id="{1EC814E9-7823-3640-959A-7F2BD872A336}" type="slidenum">
              <a:rPr lang="en-US" smtClean="0"/>
              <a:t>6</a:t>
            </a:fld>
            <a:endParaRPr lang="en-US"/>
          </a:p>
        </p:txBody>
      </p:sp>
    </p:spTree>
    <p:extLst>
      <p:ext uri="{BB962C8B-B14F-4D97-AF65-F5344CB8AC3E}">
        <p14:creationId xmlns:p14="http://schemas.microsoft.com/office/powerpoint/2010/main" val="267732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t>
            </a:r>
            <a:r>
              <a:rPr lang="en-US" dirty="0"/>
              <a:t>feature attributions</a:t>
            </a:r>
            <a:r>
              <a:rPr lang="en-US" baseline="0" dirty="0"/>
              <a:t> approximate the effect of hiding XX features from the original model.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7</a:t>
            </a:fld>
            <a:endParaRPr lang="en-US"/>
          </a:p>
        </p:txBody>
      </p:sp>
    </p:spTree>
    <p:extLst>
      <p:ext uri="{BB962C8B-B14F-4D97-AF65-F5344CB8AC3E}">
        <p14:creationId xmlns:p14="http://schemas.microsoft.com/office/powerpoint/2010/main" val="1397755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a:t>Note that these attributions are specific to the model, f, being explained, and also, x, the input data used for this prediction. </a:t>
            </a:r>
          </a:p>
          <a:p>
            <a:pPr marL="0" marR="0" indent="0" algn="l" defTabSz="6858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a:t>It turns out that this way of explaining a model’s prediction, as a sum of feature attributions, is widely used.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8</a:t>
            </a:fld>
            <a:endParaRPr lang="en-US"/>
          </a:p>
        </p:txBody>
      </p:sp>
    </p:spTree>
    <p:extLst>
      <p:ext uri="{BB962C8B-B14F-4D97-AF65-F5344CB8AC3E}">
        <p14:creationId xmlns:p14="http://schemas.microsoft.com/office/powerpoint/2010/main" val="148264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there are at least seven different explanation</a:t>
            </a:r>
            <a:r>
              <a:rPr lang="en-US" baseline="0" dirty="0"/>
              <a:t> </a:t>
            </a:r>
            <a:r>
              <a:rPr lang="en-US" dirty="0"/>
              <a:t>methods that all use a </a:t>
            </a:r>
            <a:r>
              <a:rPr lang="en-US" baseline="0" dirty="0"/>
              <a:t>sum of feature attributions to explain complex models. </a:t>
            </a:r>
          </a:p>
          <a:p>
            <a:endParaRPr lang="en-US" baseline="0" dirty="0"/>
          </a:p>
          <a:p>
            <a:r>
              <a:rPr lang="en-US" dirty="0"/>
              <a:t>XX LIME is popular method designed</a:t>
            </a:r>
            <a:r>
              <a:rPr lang="en-US" baseline="0" dirty="0"/>
              <a:t> to explain model predictions by fitting a simple model to the original complex model locally. Where local means near the current set of inputs we are explaining. The simple model they use is a linear model of toggled inputs, and so can be viewed as a sum of feature attributions.</a:t>
            </a:r>
          </a:p>
          <a:p>
            <a:endParaRPr lang="en-US" baseline="0" dirty="0"/>
          </a:p>
          <a:p>
            <a:r>
              <a:rPr lang="en-US" baseline="0" dirty="0"/>
              <a:t>XX There are three methods based on ideas from game theory about allocating credit. They also produce a sum of feature attributions. </a:t>
            </a:r>
          </a:p>
          <a:p>
            <a:endParaRPr lang="en-US" baseline="0" dirty="0"/>
          </a:p>
          <a:p>
            <a:r>
              <a:rPr lang="en-US" baseline="0" dirty="0"/>
              <a:t>All of these methods can explain the output of any black box model, however there are also methods designed to interpret the output of specific types of complex models. XX</a:t>
            </a:r>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9</a:t>
            </a:fld>
            <a:endParaRPr lang="en-US"/>
          </a:p>
        </p:txBody>
      </p:sp>
    </p:spTree>
    <p:extLst>
      <p:ext uri="{BB962C8B-B14F-4D97-AF65-F5344CB8AC3E}">
        <p14:creationId xmlns:p14="http://schemas.microsoft.com/office/powerpoint/2010/main" val="1383318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Path expectations is targeted at tree ensemble methods, while XX </a:t>
            </a:r>
            <a:r>
              <a:rPr lang="en-US" baseline="0" dirty="0" err="1"/>
              <a:t>DeepLIFT</a:t>
            </a:r>
            <a:r>
              <a:rPr lang="en-US" baseline="0" dirty="0"/>
              <a:t> and relevance propagation target neural networks.</a:t>
            </a:r>
          </a:p>
          <a:p>
            <a:endParaRPr lang="en-US" baseline="0" dirty="0"/>
          </a:p>
          <a:p>
            <a:r>
              <a:rPr lang="en-US" baseline="0" dirty="0"/>
              <a:t>Since these methods all produce explanations of the same form, they can be considered part of the same class, which we call XX “additive feature attribution methods”. XX</a:t>
            </a:r>
          </a:p>
          <a:p>
            <a:endParaRPr lang="en-US" dirty="0"/>
          </a:p>
        </p:txBody>
      </p:sp>
      <p:sp>
        <p:nvSpPr>
          <p:cNvPr id="4" name="Slide Number Placeholder 3"/>
          <p:cNvSpPr>
            <a:spLocks noGrp="1"/>
          </p:cNvSpPr>
          <p:nvPr>
            <p:ph type="sldNum" sz="quarter" idx="10"/>
          </p:nvPr>
        </p:nvSpPr>
        <p:spPr/>
        <p:txBody>
          <a:bodyPr/>
          <a:lstStyle/>
          <a:p>
            <a:fld id="{1EC814E9-7823-3640-959A-7F2BD872A336}" type="slidenum">
              <a:rPr lang="en-US" smtClean="0"/>
              <a:t>10</a:t>
            </a:fld>
            <a:endParaRPr lang="en-US"/>
          </a:p>
        </p:txBody>
      </p:sp>
    </p:spTree>
    <p:extLst>
      <p:ext uri="{BB962C8B-B14F-4D97-AF65-F5344CB8AC3E}">
        <p14:creationId xmlns:p14="http://schemas.microsoft.com/office/powerpoint/2010/main" val="1209229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4/2/19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4/2/19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4/2/19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5060E-287A-0346-B36A-FC24018E9406}" type="datetimeFigureOut">
              <a:rPr lang="en-US" smtClean="0"/>
              <a:t>4/2/19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C5060E-287A-0346-B36A-FC24018E9406}" type="datetimeFigureOut">
              <a:rPr lang="en-US" smtClean="0"/>
              <a:t>4/2/19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C5060E-287A-0346-B36A-FC24018E9406}" type="datetimeFigureOut">
              <a:rPr lang="en-US" smtClean="0"/>
              <a:t>4/2/19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C5060E-287A-0346-B36A-FC24018E9406}" type="datetimeFigureOut">
              <a:rPr lang="en-US" smtClean="0"/>
              <a:t>4/2/19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C5060E-287A-0346-B36A-FC24018E9406}" type="datetimeFigureOut">
              <a:rPr lang="en-US" smtClean="0"/>
              <a:t>4/2/19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5060E-287A-0346-B36A-FC24018E9406}" type="datetimeFigureOut">
              <a:rPr lang="en-US" smtClean="0"/>
              <a:t>4/2/19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2C5060E-287A-0346-B36A-FC24018E9406}" type="datetimeFigureOut">
              <a:rPr lang="en-US" smtClean="0"/>
              <a:t>4/2/19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2C5060E-287A-0346-B36A-FC24018E9406}" type="datetimeFigureOut">
              <a:rPr lang="en-US" smtClean="0"/>
              <a:t>4/2/19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E4162-265B-B046-9237-BA0CE3E9DB7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2C5060E-287A-0346-B36A-FC24018E9406}" type="datetimeFigureOut">
              <a:rPr lang="en-US" smtClean="0"/>
              <a:t>4/2/19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4E4162-265B-B046-9237-BA0CE3E9DB79}" type="slidenum">
              <a:rPr lang="en-US" smtClean="0"/>
              <a:t>‹#›</a:t>
            </a:fld>
            <a:endParaRPr lang="en-US"/>
          </a:p>
        </p:txBody>
      </p:sp>
    </p:spTree>
    <p:extLst>
      <p:ext uri="{BB962C8B-B14F-4D97-AF65-F5344CB8AC3E}">
        <p14:creationId xmlns:p14="http://schemas.microsoft.com/office/powerpoint/2010/main" val="4615196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0.emf"/><Relationship Id="rId7"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9.emf"/><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9.emf"/><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7.emf"/><Relationship Id="rId7"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9.emf"/><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26.emf"/><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3.emf"/><Relationship Id="rId3" Type="http://schemas.openxmlformats.org/officeDocument/2006/relationships/image" Target="../media/image24.emf"/><Relationship Id="rId7" Type="http://schemas.openxmlformats.org/officeDocument/2006/relationships/image" Target="../media/image28.emf"/><Relationship Id="rId12"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image" Target="../media/image4.tiff"/><Relationship Id="rId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 Id="rId14" Type="http://schemas.openxmlformats.org/officeDocument/2006/relationships/image" Target="../media/image34.emf"/></Relationships>
</file>

<file path=ppt/slides/_rels/slide23.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6.emf"/><Relationship Id="rId10" Type="http://schemas.openxmlformats.org/officeDocument/2006/relationships/image" Target="../media/image24.emf"/><Relationship Id="rId4" Type="http://schemas.openxmlformats.org/officeDocument/2006/relationships/image" Target="../media/image27.emf"/><Relationship Id="rId9" Type="http://schemas.openxmlformats.org/officeDocument/2006/relationships/image" Target="../media/image3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kundajelab/deeplif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tiff"/></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9.jpe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2.em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767D-7448-E44C-93ED-F0071C7B6385}"/>
              </a:ext>
            </a:extLst>
          </p:cNvPr>
          <p:cNvSpPr>
            <a:spLocks noGrp="1"/>
          </p:cNvSpPr>
          <p:nvPr>
            <p:ph type="title"/>
          </p:nvPr>
        </p:nvSpPr>
        <p:spPr/>
        <p:txBody>
          <a:bodyPr/>
          <a:lstStyle/>
          <a:p>
            <a:r>
              <a:rPr lang="en-US" dirty="0"/>
              <a:t>Model interpretability</a:t>
            </a:r>
          </a:p>
        </p:txBody>
      </p:sp>
      <p:sp>
        <p:nvSpPr>
          <p:cNvPr id="3" name="Content Placeholder 2">
            <a:extLst>
              <a:ext uri="{FF2B5EF4-FFF2-40B4-BE49-F238E27FC236}">
                <a16:creationId xmlns:a16="http://schemas.microsoft.com/office/drawing/2014/main" id="{CCE518EF-44F2-8F4E-8315-E958AA59E095}"/>
              </a:ext>
            </a:extLst>
          </p:cNvPr>
          <p:cNvSpPr>
            <a:spLocks noGrp="1"/>
          </p:cNvSpPr>
          <p:nvPr>
            <p:ph idx="1"/>
          </p:nvPr>
        </p:nvSpPr>
        <p:spPr/>
        <p:txBody>
          <a:bodyPr/>
          <a:lstStyle/>
          <a:p>
            <a:r>
              <a:rPr lang="en-US" dirty="0"/>
              <a:t>Slides taken from </a:t>
            </a:r>
          </a:p>
          <a:p>
            <a:pPr lvl="1"/>
            <a:r>
              <a:rPr lang="en-US" dirty="0"/>
              <a:t>Scott Lundberg’s presentation on Shapley values based model </a:t>
            </a:r>
            <a:r>
              <a:rPr lang="en-US" dirty="0" err="1"/>
              <a:t>intepretability</a:t>
            </a:r>
            <a:endParaRPr lang="en-US" dirty="0"/>
          </a:p>
          <a:p>
            <a:pPr lvl="1"/>
            <a:r>
              <a:rPr lang="en-US" dirty="0" err="1"/>
              <a:t>DeepLift</a:t>
            </a:r>
            <a:r>
              <a:rPr lang="en-US" dirty="0"/>
              <a:t> slides by Avanti </a:t>
            </a:r>
            <a:r>
              <a:rPr lang="en-US" dirty="0" err="1"/>
              <a:t>Shrikumar</a:t>
            </a:r>
            <a:endParaRPr lang="en-US" dirty="0"/>
          </a:p>
          <a:p>
            <a:pPr lvl="1"/>
            <a:r>
              <a:rPr lang="en-US" dirty="0"/>
              <a:t>Integrated gradients slides by Ankur </a:t>
            </a:r>
            <a:r>
              <a:rPr lang="en-US"/>
              <a:t>Taly</a:t>
            </a:r>
          </a:p>
        </p:txBody>
      </p:sp>
    </p:spTree>
    <p:extLst>
      <p:ext uri="{BB962C8B-B14F-4D97-AF65-F5344CB8AC3E}">
        <p14:creationId xmlns:p14="http://schemas.microsoft.com/office/powerpoint/2010/main" val="4167794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64FD863-39F2-0244-B8C2-644E5D96AAF3}" type="slidenum">
              <a:rPr lang="en-US" smtClean="0"/>
              <a:t>10</a:t>
            </a:fld>
            <a:endParaRPr lang="en-US" dirty="0"/>
          </a:p>
        </p:txBody>
      </p:sp>
      <p:sp>
        <p:nvSpPr>
          <p:cNvPr id="10" name="Rectangle 9"/>
          <p:cNvSpPr/>
          <p:nvPr/>
        </p:nvSpPr>
        <p:spPr>
          <a:xfrm>
            <a:off x="551735" y="1204908"/>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LIME</a:t>
            </a:r>
          </a:p>
        </p:txBody>
      </p:sp>
      <p:sp>
        <p:nvSpPr>
          <p:cNvPr id="18" name="Rectangle 17"/>
          <p:cNvSpPr/>
          <p:nvPr/>
        </p:nvSpPr>
        <p:spPr>
          <a:xfrm>
            <a:off x="551735" y="2429132"/>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Shapley reg. values</a:t>
            </a:r>
          </a:p>
        </p:txBody>
      </p:sp>
      <p:sp>
        <p:nvSpPr>
          <p:cNvPr id="6" name="TextBox 5"/>
          <p:cNvSpPr txBox="1"/>
          <p:nvPr/>
        </p:nvSpPr>
        <p:spPr>
          <a:xfrm>
            <a:off x="931093" y="3035415"/>
            <a:ext cx="1535613" cy="276999"/>
          </a:xfrm>
          <a:prstGeom prst="rect">
            <a:avLst/>
          </a:prstGeom>
          <a:noFill/>
        </p:spPr>
        <p:txBody>
          <a:bodyPr wrap="none" rtlCol="0">
            <a:spAutoFit/>
          </a:bodyPr>
          <a:lstStyle/>
          <a:p>
            <a:pPr algn="ctr"/>
            <a:r>
              <a:rPr lang="en-US" sz="1200" dirty="0" err="1">
                <a:solidFill>
                  <a:schemeClr val="tx1">
                    <a:lumMod val="50000"/>
                    <a:lumOff val="50000"/>
                  </a:schemeClr>
                </a:solidFill>
              </a:rPr>
              <a:t>Lipovetsky</a:t>
            </a:r>
            <a:r>
              <a:rPr lang="en-US" sz="1200" dirty="0">
                <a:solidFill>
                  <a:schemeClr val="tx1">
                    <a:lumMod val="50000"/>
                    <a:lumOff val="50000"/>
                  </a:schemeClr>
                </a:solidFill>
              </a:rPr>
              <a:t> et al. 2001</a:t>
            </a:r>
          </a:p>
        </p:txBody>
      </p:sp>
      <p:sp>
        <p:nvSpPr>
          <p:cNvPr id="19" name="Rectangle 18"/>
          <p:cNvSpPr/>
          <p:nvPr/>
        </p:nvSpPr>
        <p:spPr>
          <a:xfrm>
            <a:off x="551734"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tx1"/>
                </a:solidFill>
              </a:rPr>
              <a:t>QII</a:t>
            </a:r>
            <a:endParaRPr lang="en-US" sz="2100" dirty="0">
              <a:solidFill>
                <a:schemeClr val="tx1"/>
              </a:solidFill>
            </a:endParaRPr>
          </a:p>
        </p:txBody>
      </p:sp>
      <p:sp>
        <p:nvSpPr>
          <p:cNvPr id="20" name="Rectangle 19"/>
          <p:cNvSpPr/>
          <p:nvPr/>
        </p:nvSpPr>
        <p:spPr>
          <a:xfrm>
            <a:off x="3406002"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Shapley sampling</a:t>
            </a:r>
          </a:p>
        </p:txBody>
      </p:sp>
      <p:sp>
        <p:nvSpPr>
          <p:cNvPr id="21" name="Rectangle 20"/>
          <p:cNvSpPr/>
          <p:nvPr/>
        </p:nvSpPr>
        <p:spPr>
          <a:xfrm>
            <a:off x="6261134" y="3652913"/>
            <a:ext cx="2296060" cy="577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Path expectations</a:t>
            </a:r>
            <a:endParaRPr lang="en-US" sz="1013" dirty="0">
              <a:solidFill>
                <a:schemeClr val="tx1"/>
              </a:solidFill>
            </a:endParaRPr>
          </a:p>
        </p:txBody>
      </p:sp>
      <p:sp>
        <p:nvSpPr>
          <p:cNvPr id="22" name="Rectangle 21"/>
          <p:cNvSpPr/>
          <p:nvPr/>
        </p:nvSpPr>
        <p:spPr>
          <a:xfrm>
            <a:off x="6261134" y="1202974"/>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tx1"/>
                </a:solidFill>
              </a:rPr>
              <a:t>DeepLIFT</a:t>
            </a:r>
            <a:endParaRPr lang="en-US" sz="2100" dirty="0">
              <a:solidFill>
                <a:schemeClr val="tx1"/>
              </a:solidFill>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Relevance prop.</a:t>
            </a:r>
          </a:p>
        </p:txBody>
      </p:sp>
      <p:sp>
        <p:nvSpPr>
          <p:cNvPr id="24" name="TextBox 23"/>
          <p:cNvSpPr txBox="1"/>
          <p:nvPr/>
        </p:nvSpPr>
        <p:spPr>
          <a:xfrm>
            <a:off x="1037500" y="1855962"/>
            <a:ext cx="1322799" cy="276999"/>
          </a:xfrm>
          <a:prstGeom prst="rect">
            <a:avLst/>
          </a:prstGeom>
          <a:noFill/>
        </p:spPr>
        <p:txBody>
          <a:bodyPr wrap="none" rtlCol="0">
            <a:spAutoFit/>
          </a:bodyPr>
          <a:lstStyle/>
          <a:p>
            <a:pPr algn="ctr"/>
            <a:r>
              <a:rPr lang="en-US" sz="1200" dirty="0">
                <a:solidFill>
                  <a:schemeClr val="tx1">
                    <a:lumMod val="50000"/>
                    <a:lumOff val="50000"/>
                  </a:schemeClr>
                </a:solidFill>
              </a:rPr>
              <a:t>Ribeiro et al. 2016</a:t>
            </a:r>
          </a:p>
        </p:txBody>
      </p:sp>
      <p:sp>
        <p:nvSpPr>
          <p:cNvPr id="25" name="TextBox 24"/>
          <p:cNvSpPr txBox="1"/>
          <p:nvPr/>
        </p:nvSpPr>
        <p:spPr>
          <a:xfrm>
            <a:off x="1089501" y="4319828"/>
            <a:ext cx="1218795" cy="276999"/>
          </a:xfrm>
          <a:prstGeom prst="rect">
            <a:avLst/>
          </a:prstGeom>
          <a:noFill/>
        </p:spPr>
        <p:txBody>
          <a:bodyPr wrap="none" rtlCol="0">
            <a:spAutoFit/>
          </a:bodyPr>
          <a:lstStyle/>
          <a:p>
            <a:pPr algn="ctr"/>
            <a:r>
              <a:rPr lang="en-US" sz="1200" dirty="0" err="1">
                <a:solidFill>
                  <a:schemeClr val="tx1">
                    <a:lumMod val="50000"/>
                    <a:lumOff val="50000"/>
                  </a:schemeClr>
                </a:solidFill>
              </a:rPr>
              <a:t>Datta</a:t>
            </a:r>
            <a:r>
              <a:rPr lang="en-US" sz="1200" dirty="0">
                <a:solidFill>
                  <a:schemeClr val="tx1">
                    <a:lumMod val="50000"/>
                    <a:lumOff val="50000"/>
                  </a:schemeClr>
                </a:solidFill>
              </a:rPr>
              <a:t> et al. 2016</a:t>
            </a:r>
          </a:p>
        </p:txBody>
      </p:sp>
      <p:sp>
        <p:nvSpPr>
          <p:cNvPr id="26" name="TextBox 25"/>
          <p:cNvSpPr txBox="1"/>
          <p:nvPr/>
        </p:nvSpPr>
        <p:spPr>
          <a:xfrm>
            <a:off x="3809599" y="4319827"/>
            <a:ext cx="1487138" cy="276999"/>
          </a:xfrm>
          <a:prstGeom prst="rect">
            <a:avLst/>
          </a:prstGeom>
          <a:noFill/>
        </p:spPr>
        <p:txBody>
          <a:bodyPr wrap="none" rtlCol="0">
            <a:spAutoFit/>
          </a:bodyPr>
          <a:lstStyle/>
          <a:p>
            <a:pPr algn="ctr"/>
            <a:r>
              <a:rPr lang="en-US" sz="1200" dirty="0" err="1">
                <a:solidFill>
                  <a:schemeClr val="tx1">
                    <a:lumMod val="50000"/>
                    <a:lumOff val="50000"/>
                  </a:schemeClr>
                </a:solidFill>
              </a:rPr>
              <a:t>Štrumbelj</a:t>
            </a:r>
            <a:r>
              <a:rPr lang="en-US" sz="1200" dirty="0">
                <a:solidFill>
                  <a:schemeClr val="tx1">
                    <a:lumMod val="50000"/>
                    <a:lumOff val="50000"/>
                  </a:schemeClr>
                </a:solidFill>
              </a:rPr>
              <a:t> et al. 2011</a:t>
            </a:r>
          </a:p>
        </p:txBody>
      </p:sp>
      <p:sp>
        <p:nvSpPr>
          <p:cNvPr id="27" name="TextBox 26"/>
          <p:cNvSpPr txBox="1"/>
          <p:nvPr/>
        </p:nvSpPr>
        <p:spPr>
          <a:xfrm>
            <a:off x="6925701" y="4320939"/>
            <a:ext cx="966931" cy="276999"/>
          </a:xfrm>
          <a:prstGeom prst="rect">
            <a:avLst/>
          </a:prstGeom>
          <a:noFill/>
        </p:spPr>
        <p:txBody>
          <a:bodyPr wrap="none" rtlCol="0">
            <a:spAutoFit/>
          </a:bodyPr>
          <a:lstStyle/>
          <a:p>
            <a:pPr algn="ctr"/>
            <a:r>
              <a:rPr lang="en-US" sz="1200" dirty="0" err="1">
                <a:solidFill>
                  <a:schemeClr val="tx1">
                    <a:lumMod val="50000"/>
                    <a:lumOff val="50000"/>
                  </a:schemeClr>
                </a:solidFill>
              </a:rPr>
              <a:t>Saabas</a:t>
            </a:r>
            <a:r>
              <a:rPr lang="en-US" sz="1200" dirty="0">
                <a:solidFill>
                  <a:schemeClr val="tx1">
                    <a:lumMod val="50000"/>
                    <a:lumOff val="50000"/>
                  </a:schemeClr>
                </a:solidFill>
              </a:rPr>
              <a:t> 2014</a:t>
            </a:r>
          </a:p>
        </p:txBody>
      </p:sp>
      <p:sp>
        <p:nvSpPr>
          <p:cNvPr id="28" name="TextBox 27"/>
          <p:cNvSpPr txBox="1"/>
          <p:nvPr/>
        </p:nvSpPr>
        <p:spPr>
          <a:xfrm>
            <a:off x="6817880" y="3040783"/>
            <a:ext cx="1182568" cy="276999"/>
          </a:xfrm>
          <a:prstGeom prst="rect">
            <a:avLst/>
          </a:prstGeom>
          <a:noFill/>
        </p:spPr>
        <p:txBody>
          <a:bodyPr wrap="none" rtlCol="0">
            <a:spAutoFit/>
          </a:bodyPr>
          <a:lstStyle/>
          <a:p>
            <a:pPr algn="ctr"/>
            <a:r>
              <a:rPr lang="en-US" sz="1200" dirty="0">
                <a:solidFill>
                  <a:schemeClr val="tx1">
                    <a:lumMod val="50000"/>
                    <a:lumOff val="50000"/>
                  </a:schemeClr>
                </a:solidFill>
              </a:rPr>
              <a:t>Bach et al. 2015</a:t>
            </a:r>
          </a:p>
        </p:txBody>
      </p:sp>
      <p:sp>
        <p:nvSpPr>
          <p:cNvPr id="29" name="TextBox 28"/>
          <p:cNvSpPr txBox="1"/>
          <p:nvPr/>
        </p:nvSpPr>
        <p:spPr>
          <a:xfrm>
            <a:off x="6649631" y="1855961"/>
            <a:ext cx="1517339" cy="276999"/>
          </a:xfrm>
          <a:prstGeom prst="rect">
            <a:avLst/>
          </a:prstGeom>
          <a:noFill/>
        </p:spPr>
        <p:txBody>
          <a:bodyPr wrap="none" rtlCol="0">
            <a:spAutoFit/>
          </a:bodyPr>
          <a:lstStyle/>
          <a:p>
            <a:pPr algn="ctr"/>
            <a:r>
              <a:rPr lang="en-US" sz="1200" dirty="0" err="1">
                <a:solidFill>
                  <a:schemeClr val="tx1">
                    <a:lumMod val="50000"/>
                    <a:lumOff val="50000"/>
                  </a:schemeClr>
                </a:solidFill>
              </a:rPr>
              <a:t>Shrikumar</a:t>
            </a:r>
            <a:r>
              <a:rPr lang="en-US" sz="1200" dirty="0">
                <a:solidFill>
                  <a:schemeClr val="tx1">
                    <a:lumMod val="50000"/>
                    <a:lumOff val="50000"/>
                  </a:schemeClr>
                </a:solidFill>
              </a:rPr>
              <a:t> et al. 2016</a:t>
            </a:r>
          </a:p>
        </p:txBody>
      </p:sp>
      <p:sp>
        <p:nvSpPr>
          <p:cNvPr id="35" name="TextBox 34"/>
          <p:cNvSpPr txBox="1"/>
          <p:nvPr/>
        </p:nvSpPr>
        <p:spPr>
          <a:xfrm>
            <a:off x="0" y="329530"/>
            <a:ext cx="9144000" cy="523220"/>
          </a:xfrm>
          <a:prstGeom prst="rect">
            <a:avLst/>
          </a:prstGeom>
          <a:noFill/>
        </p:spPr>
        <p:txBody>
          <a:bodyPr wrap="square" rtlCol="0">
            <a:spAutoFit/>
          </a:bodyPr>
          <a:lstStyle/>
          <a:p>
            <a:pPr algn="ctr"/>
            <a:r>
              <a:rPr lang="en-US" sz="2800" dirty="0">
                <a:solidFill>
                  <a:srgbClr val="1D88E5"/>
                </a:solidFill>
                <a:latin typeface="+mj-lt"/>
              </a:rPr>
              <a:t>Additive feature attribution methods</a:t>
            </a:r>
            <a:endParaRPr lang="en-US" sz="2400" dirty="0">
              <a:latin typeface="+mj-lt"/>
            </a:endParaRPr>
          </a:p>
        </p:txBody>
      </p:sp>
      <p:sp>
        <p:nvSpPr>
          <p:cNvPr id="44" name="Rectangle 43"/>
          <p:cNvSpPr/>
          <p:nvPr/>
        </p:nvSpPr>
        <p:spPr>
          <a:xfrm>
            <a:off x="551734" y="1204908"/>
            <a:ext cx="2294333" cy="581747"/>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LIME</a:t>
            </a:r>
            <a:endParaRPr lang="en-US" sz="2100" dirty="0">
              <a:solidFill>
                <a:schemeClr val="bg1"/>
              </a:solidFill>
            </a:endParaRPr>
          </a:p>
        </p:txBody>
      </p:sp>
      <p:sp>
        <p:nvSpPr>
          <p:cNvPr id="45" name="Rectangle 44"/>
          <p:cNvSpPr/>
          <p:nvPr/>
        </p:nvSpPr>
        <p:spPr>
          <a:xfrm>
            <a:off x="551734" y="2429132"/>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reg. values</a:t>
            </a:r>
          </a:p>
        </p:txBody>
      </p:sp>
      <p:sp>
        <p:nvSpPr>
          <p:cNvPr id="46" name="Rectangle 45"/>
          <p:cNvSpPr/>
          <p:nvPr/>
        </p:nvSpPr>
        <p:spPr>
          <a:xfrm>
            <a:off x="551733"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QII</a:t>
            </a:r>
            <a:endParaRPr lang="en-US" sz="2100" dirty="0">
              <a:solidFill>
                <a:schemeClr val="bg1"/>
              </a:solidFill>
            </a:endParaRPr>
          </a:p>
        </p:txBody>
      </p:sp>
      <p:sp>
        <p:nvSpPr>
          <p:cNvPr id="47" name="Rectangle 46"/>
          <p:cNvSpPr/>
          <p:nvPr/>
        </p:nvSpPr>
        <p:spPr>
          <a:xfrm>
            <a:off x="3406001"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sampling</a:t>
            </a:r>
          </a:p>
        </p:txBody>
      </p:sp>
      <p:sp>
        <p:nvSpPr>
          <p:cNvPr id="48" name="Rectangle 47"/>
          <p:cNvSpPr/>
          <p:nvPr/>
        </p:nvSpPr>
        <p:spPr>
          <a:xfrm>
            <a:off x="6261133" y="3652913"/>
            <a:ext cx="2296060" cy="5779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Path expectations</a:t>
            </a:r>
            <a:endParaRPr lang="en-US" sz="1013" dirty="0">
              <a:solidFill>
                <a:schemeClr val="bg1"/>
              </a:solidFill>
            </a:endParaRPr>
          </a:p>
        </p:txBody>
      </p:sp>
      <p:sp>
        <p:nvSpPr>
          <p:cNvPr id="49" name="Rectangle 48"/>
          <p:cNvSpPr/>
          <p:nvPr/>
        </p:nvSpPr>
        <p:spPr>
          <a:xfrm>
            <a:off x="6261133" y="1202974"/>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DeepLIFT</a:t>
            </a:r>
            <a:endParaRPr lang="en-US" sz="2100" dirty="0">
              <a:solidFill>
                <a:schemeClr val="bg1"/>
              </a:solidFill>
            </a:endParaRPr>
          </a:p>
        </p:txBody>
      </p:sp>
      <p:sp>
        <p:nvSpPr>
          <p:cNvPr id="50" name="Rectangle 49"/>
          <p:cNvSpPr/>
          <p:nvPr/>
        </p:nvSpPr>
        <p:spPr>
          <a:xfrm>
            <a:off x="6262860" y="2430692"/>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Relevance prop.</a:t>
            </a:r>
            <a:endParaRPr lang="en-US" sz="2100" dirty="0">
              <a:solidFill>
                <a:schemeClr val="bg1"/>
              </a:solidFill>
            </a:endParaRPr>
          </a:p>
        </p:txBody>
      </p:sp>
      <p:sp>
        <p:nvSpPr>
          <p:cNvPr id="32" name="Rectangle 31"/>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3" name="Picture 32"/>
          <p:cNvPicPr>
            <a:picLocks noChangeAspect="1"/>
          </p:cNvPicPr>
          <p:nvPr/>
        </p:nvPicPr>
        <p:blipFill>
          <a:blip r:embed="rId3"/>
          <a:stretch>
            <a:fillRect/>
          </a:stretch>
        </p:blipFill>
        <p:spPr>
          <a:xfrm>
            <a:off x="4297028" y="2226656"/>
            <a:ext cx="431075" cy="451602"/>
          </a:xfrm>
          <a:prstGeom prst="rect">
            <a:avLst/>
          </a:prstGeom>
        </p:spPr>
      </p:pic>
    </p:spTree>
    <p:extLst>
      <p:ext uri="{BB962C8B-B14F-4D97-AF65-F5344CB8AC3E}">
        <p14:creationId xmlns:p14="http://schemas.microsoft.com/office/powerpoint/2010/main" val="166674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9"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0" y="329530"/>
            <a:ext cx="9144000" cy="523220"/>
          </a:xfrm>
          <a:prstGeom prst="rect">
            <a:avLst/>
          </a:prstGeom>
          <a:noFill/>
        </p:spPr>
        <p:txBody>
          <a:bodyPr wrap="square" rtlCol="0">
            <a:spAutoFit/>
          </a:bodyPr>
          <a:lstStyle/>
          <a:p>
            <a:pPr algn="ctr"/>
            <a:r>
              <a:rPr lang="en-US" sz="2800" dirty="0">
                <a:solidFill>
                  <a:srgbClr val="1D88E5"/>
                </a:solidFill>
                <a:latin typeface="+mj-lt"/>
              </a:rPr>
              <a:t>Additive feature attribution methods</a:t>
            </a:r>
            <a:endParaRPr lang="en-US" sz="2400" dirty="0">
              <a:latin typeface="+mj-lt"/>
            </a:endParaRPr>
          </a:p>
        </p:txBody>
      </p:sp>
      <p:sp>
        <p:nvSpPr>
          <p:cNvPr id="3" name="TextBox 2"/>
          <p:cNvSpPr txBox="1"/>
          <p:nvPr/>
        </p:nvSpPr>
        <p:spPr>
          <a:xfrm>
            <a:off x="0" y="3987744"/>
            <a:ext cx="9144000" cy="400110"/>
          </a:xfrm>
          <a:prstGeom prst="rect">
            <a:avLst/>
          </a:prstGeom>
          <a:noFill/>
        </p:spPr>
        <p:txBody>
          <a:bodyPr wrap="square" rtlCol="0">
            <a:spAutoFit/>
          </a:bodyPr>
          <a:lstStyle/>
          <a:p>
            <a:pPr algn="ctr"/>
            <a:r>
              <a:rPr lang="en-US" sz="2000" b="1" dirty="0">
                <a:solidFill>
                  <a:srgbClr val="1D88E5"/>
                </a:solidFill>
              </a:rPr>
              <a:t>Only one way to assign feature attributions given two properties! </a:t>
            </a:r>
          </a:p>
        </p:txBody>
      </p:sp>
      <p:sp>
        <p:nvSpPr>
          <p:cNvPr id="17" name="Rectangle 16"/>
          <p:cNvSpPr/>
          <p:nvPr/>
        </p:nvSpPr>
        <p:spPr>
          <a:xfrm>
            <a:off x="6348850" y="2029356"/>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sp>
        <p:nvSpPr>
          <p:cNvPr id="18" name="Rectangle 17"/>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19" name="Rectangle 18"/>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0" name="Picture 19"/>
          <p:cNvPicPr>
            <a:picLocks noChangeAspect="1"/>
          </p:cNvPicPr>
          <p:nvPr/>
        </p:nvPicPr>
        <p:blipFill>
          <a:blip r:embed="rId3"/>
          <a:stretch>
            <a:fillRect/>
          </a:stretch>
        </p:blipFill>
        <p:spPr>
          <a:xfrm>
            <a:off x="4297028" y="2226656"/>
            <a:ext cx="431075" cy="451602"/>
          </a:xfrm>
          <a:prstGeom prst="rect">
            <a:avLst/>
          </a:prstGeom>
        </p:spPr>
      </p:pic>
      <p:cxnSp>
        <p:nvCxnSpPr>
          <p:cNvPr id="21" name="Straight Connector 20"/>
          <p:cNvCxnSpPr/>
          <p:nvPr/>
        </p:nvCxnSpPr>
        <p:spPr>
          <a:xfrm>
            <a:off x="2131379" y="1508956"/>
            <a:ext cx="1987825" cy="78139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31379" y="2143011"/>
            <a:ext cx="1987825" cy="37376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131379" y="2761227"/>
            <a:ext cx="1987825" cy="467439"/>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2556920" y="1397728"/>
            <a:ext cx="222453" cy="222453"/>
          </a:xfrm>
          <a:prstGeom prst="rect">
            <a:avLst/>
          </a:prstGeom>
        </p:spPr>
      </p:pic>
      <p:cxnSp>
        <p:nvCxnSpPr>
          <p:cNvPr id="26" name="Straight Connector 25"/>
          <p:cNvCxnSpPr/>
          <p:nvPr/>
        </p:nvCxnSpPr>
        <p:spPr>
          <a:xfrm>
            <a:off x="4881021" y="2452457"/>
            <a:ext cx="1467829"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a:stretch>
            <a:fillRect/>
          </a:stretch>
        </p:blipFill>
        <p:spPr>
          <a:xfrm>
            <a:off x="2562910" y="1956437"/>
            <a:ext cx="222453" cy="222453"/>
          </a:xfrm>
          <a:prstGeom prst="rect">
            <a:avLst/>
          </a:prstGeom>
        </p:spPr>
      </p:pic>
      <p:pic>
        <p:nvPicPr>
          <p:cNvPr id="28" name="Picture 27"/>
          <p:cNvPicPr>
            <a:picLocks noChangeAspect="1"/>
          </p:cNvPicPr>
          <p:nvPr/>
        </p:nvPicPr>
        <p:blipFill>
          <a:blip r:embed="rId6"/>
          <a:stretch>
            <a:fillRect/>
          </a:stretch>
        </p:blipFill>
        <p:spPr>
          <a:xfrm>
            <a:off x="2556920" y="2761227"/>
            <a:ext cx="349569" cy="222453"/>
          </a:xfrm>
          <a:prstGeom prst="rect">
            <a:avLst/>
          </a:prstGeom>
        </p:spPr>
      </p:pic>
      <p:sp>
        <p:nvSpPr>
          <p:cNvPr id="29" name="TextBox 28"/>
          <p:cNvSpPr txBox="1"/>
          <p:nvPr/>
        </p:nvSpPr>
        <p:spPr>
          <a:xfrm>
            <a:off x="2586350" y="2238158"/>
            <a:ext cx="225471" cy="507831"/>
          </a:xfrm>
          <a:prstGeom prst="rect">
            <a:avLst/>
          </a:prstGeom>
          <a:noFill/>
        </p:spPr>
        <p:txBody>
          <a:bodyPr wrap="square" rtlCol="0">
            <a:spAutoFit/>
          </a:bodyPr>
          <a:lstStyle/>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sp>
        <p:nvSpPr>
          <p:cNvPr id="2" name="Rectangle 1"/>
          <p:cNvSpPr/>
          <p:nvPr/>
        </p:nvSpPr>
        <p:spPr>
          <a:xfrm>
            <a:off x="2360023" y="1227912"/>
            <a:ext cx="1149253" cy="1983336"/>
          </a:xfrm>
          <a:prstGeom prst="rect">
            <a:avLst/>
          </a:prstGeom>
          <a:noFill/>
          <a:ln w="50800">
            <a:solidFill>
              <a:srgbClr val="1D8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88E5"/>
              </a:solidFill>
            </a:endParaRPr>
          </a:p>
        </p:txBody>
      </p:sp>
      <p:pic>
        <p:nvPicPr>
          <p:cNvPr id="30" name="Picture 29"/>
          <p:cNvPicPr>
            <a:picLocks noChangeAspect="1"/>
          </p:cNvPicPr>
          <p:nvPr/>
        </p:nvPicPr>
        <p:blipFill>
          <a:blip r:embed="rId7"/>
          <a:stretch>
            <a:fillRect/>
          </a:stretch>
        </p:blipFill>
        <p:spPr>
          <a:xfrm>
            <a:off x="2821168" y="1955498"/>
            <a:ext cx="520700" cy="254000"/>
          </a:xfrm>
          <a:prstGeom prst="rect">
            <a:avLst/>
          </a:prstGeom>
        </p:spPr>
      </p:pic>
      <p:pic>
        <p:nvPicPr>
          <p:cNvPr id="31" name="Picture 30"/>
          <p:cNvPicPr>
            <a:picLocks noChangeAspect="1"/>
          </p:cNvPicPr>
          <p:nvPr/>
        </p:nvPicPr>
        <p:blipFill>
          <a:blip r:embed="rId7"/>
          <a:stretch>
            <a:fillRect/>
          </a:stretch>
        </p:blipFill>
        <p:spPr>
          <a:xfrm>
            <a:off x="2812459" y="1401661"/>
            <a:ext cx="520700" cy="254000"/>
          </a:xfrm>
          <a:prstGeom prst="rect">
            <a:avLst/>
          </a:prstGeom>
        </p:spPr>
      </p:pic>
      <p:pic>
        <p:nvPicPr>
          <p:cNvPr id="32" name="Picture 31"/>
          <p:cNvPicPr>
            <a:picLocks noChangeAspect="1"/>
          </p:cNvPicPr>
          <p:nvPr/>
        </p:nvPicPr>
        <p:blipFill>
          <a:blip r:embed="rId7"/>
          <a:stretch>
            <a:fillRect/>
          </a:stretch>
        </p:blipFill>
        <p:spPr>
          <a:xfrm>
            <a:off x="2906489" y="2761227"/>
            <a:ext cx="520700" cy="254000"/>
          </a:xfrm>
          <a:prstGeom prst="rect">
            <a:avLst/>
          </a:prstGeom>
        </p:spPr>
      </p:pic>
    </p:spTree>
    <p:extLst>
      <p:ext uri="{BB962C8B-B14F-4D97-AF65-F5344CB8AC3E}">
        <p14:creationId xmlns:p14="http://schemas.microsoft.com/office/powerpoint/2010/main" val="189410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0" y="329530"/>
            <a:ext cx="9144000" cy="523220"/>
          </a:xfrm>
          <a:prstGeom prst="rect">
            <a:avLst/>
          </a:prstGeom>
          <a:noFill/>
        </p:spPr>
        <p:txBody>
          <a:bodyPr wrap="square" rtlCol="0">
            <a:spAutoFit/>
          </a:bodyPr>
          <a:lstStyle/>
          <a:p>
            <a:pPr algn="ctr"/>
            <a:r>
              <a:rPr lang="en-US" sz="2800" dirty="0">
                <a:solidFill>
                  <a:srgbClr val="1D88E5"/>
                </a:solidFill>
                <a:latin typeface="+mj-lt"/>
              </a:rPr>
              <a:t>Additive feature attribution methods</a:t>
            </a:r>
            <a:endParaRPr lang="en-US" sz="2400" dirty="0">
              <a:latin typeface="+mj-lt"/>
            </a:endParaRPr>
          </a:p>
        </p:txBody>
      </p:sp>
      <p:sp>
        <p:nvSpPr>
          <p:cNvPr id="17" name="Rectangle 16"/>
          <p:cNvSpPr/>
          <p:nvPr/>
        </p:nvSpPr>
        <p:spPr>
          <a:xfrm>
            <a:off x="6348850" y="2029356"/>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sp>
        <p:nvSpPr>
          <p:cNvPr id="18" name="Rectangle 17"/>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19" name="Rectangle 18"/>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0" name="Picture 19"/>
          <p:cNvPicPr>
            <a:picLocks noChangeAspect="1"/>
          </p:cNvPicPr>
          <p:nvPr/>
        </p:nvPicPr>
        <p:blipFill>
          <a:blip r:embed="rId3"/>
          <a:stretch>
            <a:fillRect/>
          </a:stretch>
        </p:blipFill>
        <p:spPr>
          <a:xfrm>
            <a:off x="4297028" y="2226656"/>
            <a:ext cx="431075" cy="451602"/>
          </a:xfrm>
          <a:prstGeom prst="rect">
            <a:avLst/>
          </a:prstGeom>
        </p:spPr>
      </p:pic>
      <p:cxnSp>
        <p:nvCxnSpPr>
          <p:cNvPr id="21" name="Straight Connector 20"/>
          <p:cNvCxnSpPr/>
          <p:nvPr/>
        </p:nvCxnSpPr>
        <p:spPr>
          <a:xfrm>
            <a:off x="2131379" y="1508956"/>
            <a:ext cx="1987825" cy="78139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31379" y="2143011"/>
            <a:ext cx="1987825" cy="37376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131379" y="2761227"/>
            <a:ext cx="1987825" cy="467439"/>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2556920" y="1397728"/>
            <a:ext cx="222453" cy="222453"/>
          </a:xfrm>
          <a:prstGeom prst="rect">
            <a:avLst/>
          </a:prstGeom>
        </p:spPr>
      </p:pic>
      <p:cxnSp>
        <p:nvCxnSpPr>
          <p:cNvPr id="26" name="Straight Connector 25"/>
          <p:cNvCxnSpPr/>
          <p:nvPr/>
        </p:nvCxnSpPr>
        <p:spPr>
          <a:xfrm>
            <a:off x="4881021" y="2452457"/>
            <a:ext cx="1467829"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a:stretch>
            <a:fillRect/>
          </a:stretch>
        </p:blipFill>
        <p:spPr>
          <a:xfrm>
            <a:off x="2562910" y="1956437"/>
            <a:ext cx="222453" cy="222453"/>
          </a:xfrm>
          <a:prstGeom prst="rect">
            <a:avLst/>
          </a:prstGeom>
        </p:spPr>
      </p:pic>
      <p:pic>
        <p:nvPicPr>
          <p:cNvPr id="28" name="Picture 27"/>
          <p:cNvPicPr>
            <a:picLocks noChangeAspect="1"/>
          </p:cNvPicPr>
          <p:nvPr/>
        </p:nvPicPr>
        <p:blipFill>
          <a:blip r:embed="rId6"/>
          <a:stretch>
            <a:fillRect/>
          </a:stretch>
        </p:blipFill>
        <p:spPr>
          <a:xfrm>
            <a:off x="2556920" y="2761227"/>
            <a:ext cx="349569" cy="222453"/>
          </a:xfrm>
          <a:prstGeom prst="rect">
            <a:avLst/>
          </a:prstGeom>
        </p:spPr>
      </p:pic>
      <p:sp>
        <p:nvSpPr>
          <p:cNvPr id="29" name="TextBox 28"/>
          <p:cNvSpPr txBox="1"/>
          <p:nvPr/>
        </p:nvSpPr>
        <p:spPr>
          <a:xfrm>
            <a:off x="2586350" y="2238158"/>
            <a:ext cx="225471" cy="507831"/>
          </a:xfrm>
          <a:prstGeom prst="rect">
            <a:avLst/>
          </a:prstGeom>
          <a:noFill/>
        </p:spPr>
        <p:txBody>
          <a:bodyPr wrap="square" rtlCol="0">
            <a:spAutoFit/>
          </a:bodyPr>
          <a:lstStyle/>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sp>
        <p:nvSpPr>
          <p:cNvPr id="31" name="10-Point Star 30"/>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1</a:t>
            </a:r>
            <a:endParaRPr lang="en-US" dirty="0"/>
          </a:p>
        </p:txBody>
      </p:sp>
      <p:sp>
        <p:nvSpPr>
          <p:cNvPr id="5" name="TextBox 4"/>
          <p:cNvSpPr txBox="1"/>
          <p:nvPr/>
        </p:nvSpPr>
        <p:spPr>
          <a:xfrm>
            <a:off x="1841465" y="4061970"/>
            <a:ext cx="2277739" cy="523220"/>
          </a:xfrm>
          <a:prstGeom prst="rect">
            <a:avLst/>
          </a:prstGeom>
          <a:noFill/>
        </p:spPr>
        <p:txBody>
          <a:bodyPr wrap="none" rtlCol="0">
            <a:spAutoFit/>
          </a:bodyPr>
          <a:lstStyle/>
          <a:p>
            <a:r>
              <a:rPr lang="en-US" sz="2800">
                <a:solidFill>
                  <a:srgbClr val="1D88E5"/>
                </a:solidFill>
              </a:rPr>
              <a:t>Local accuracy</a:t>
            </a:r>
          </a:p>
        </p:txBody>
      </p:sp>
      <p:pic>
        <p:nvPicPr>
          <p:cNvPr id="32" name="Picture 31"/>
          <p:cNvPicPr>
            <a:picLocks noChangeAspect="1"/>
          </p:cNvPicPr>
          <p:nvPr/>
        </p:nvPicPr>
        <p:blipFill>
          <a:blip r:embed="rId7"/>
          <a:stretch>
            <a:fillRect/>
          </a:stretch>
        </p:blipFill>
        <p:spPr>
          <a:xfrm>
            <a:off x="2821168" y="1955498"/>
            <a:ext cx="520700" cy="254000"/>
          </a:xfrm>
          <a:prstGeom prst="rect">
            <a:avLst/>
          </a:prstGeom>
        </p:spPr>
      </p:pic>
      <p:pic>
        <p:nvPicPr>
          <p:cNvPr id="33" name="Picture 32"/>
          <p:cNvPicPr>
            <a:picLocks noChangeAspect="1"/>
          </p:cNvPicPr>
          <p:nvPr/>
        </p:nvPicPr>
        <p:blipFill>
          <a:blip r:embed="rId7"/>
          <a:stretch>
            <a:fillRect/>
          </a:stretch>
        </p:blipFill>
        <p:spPr>
          <a:xfrm>
            <a:off x="2812459" y="1401661"/>
            <a:ext cx="520700" cy="254000"/>
          </a:xfrm>
          <a:prstGeom prst="rect">
            <a:avLst/>
          </a:prstGeom>
        </p:spPr>
      </p:pic>
      <p:pic>
        <p:nvPicPr>
          <p:cNvPr id="34" name="Picture 33"/>
          <p:cNvPicPr>
            <a:picLocks noChangeAspect="1"/>
          </p:cNvPicPr>
          <p:nvPr/>
        </p:nvPicPr>
        <p:blipFill>
          <a:blip r:embed="rId7"/>
          <a:stretch>
            <a:fillRect/>
          </a:stretch>
        </p:blipFill>
        <p:spPr>
          <a:xfrm>
            <a:off x="2906489" y="2761227"/>
            <a:ext cx="520700" cy="254000"/>
          </a:xfrm>
          <a:prstGeom prst="rect">
            <a:avLst/>
          </a:prstGeom>
        </p:spPr>
      </p:pic>
      <p:pic>
        <p:nvPicPr>
          <p:cNvPr id="7" name="Picture 6"/>
          <p:cNvPicPr>
            <a:picLocks noChangeAspect="1"/>
          </p:cNvPicPr>
          <p:nvPr/>
        </p:nvPicPr>
        <p:blipFill>
          <a:blip r:embed="rId8"/>
          <a:stretch>
            <a:fillRect/>
          </a:stretch>
        </p:blipFill>
        <p:spPr>
          <a:xfrm>
            <a:off x="4881021" y="3640761"/>
            <a:ext cx="3165699" cy="822803"/>
          </a:xfrm>
          <a:prstGeom prst="rect">
            <a:avLst/>
          </a:prstGeom>
        </p:spPr>
      </p:pic>
    </p:spTree>
    <p:extLst>
      <p:ext uri="{BB962C8B-B14F-4D97-AF65-F5344CB8AC3E}">
        <p14:creationId xmlns:p14="http://schemas.microsoft.com/office/powerpoint/2010/main" val="30061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348850" y="2745988"/>
            <a:ext cx="1812104" cy="129175"/>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43" name="Straight Connector 42"/>
          <p:cNvCxnSpPr/>
          <p:nvPr/>
        </p:nvCxnSpPr>
        <p:spPr>
          <a:xfrm>
            <a:off x="2131379" y="1508956"/>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pic>
        <p:nvPicPr>
          <p:cNvPr id="10" name="Picture 9"/>
          <p:cNvPicPr>
            <a:picLocks noChangeAspect="1"/>
          </p:cNvPicPr>
          <p:nvPr/>
        </p:nvPicPr>
        <p:blipFill>
          <a:blip r:embed="rId5"/>
          <a:stretch>
            <a:fillRect/>
          </a:stretch>
        </p:blipFill>
        <p:spPr>
          <a:xfrm>
            <a:off x="2567396" y="1440805"/>
            <a:ext cx="241300" cy="165100"/>
          </a:xfrm>
          <a:prstGeom prst="rect">
            <a:avLst/>
          </a:prstGeom>
        </p:spPr>
      </p:pic>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endParaRPr lang="en-US" dirty="0"/>
          </a:p>
        </p:txBody>
      </p:sp>
      <p:sp>
        <p:nvSpPr>
          <p:cNvPr id="15" name="TextBox 14"/>
          <p:cNvSpPr txBox="1"/>
          <p:nvPr/>
        </p:nvSpPr>
        <p:spPr>
          <a:xfrm>
            <a:off x="1841465" y="4061970"/>
            <a:ext cx="1911549" cy="523220"/>
          </a:xfrm>
          <a:prstGeom prst="rect">
            <a:avLst/>
          </a:prstGeom>
          <a:noFill/>
        </p:spPr>
        <p:txBody>
          <a:bodyPr wrap="none" rtlCol="0">
            <a:spAutoFit/>
          </a:bodyPr>
          <a:lstStyle/>
          <a:p>
            <a:r>
              <a:rPr lang="en-US" sz="2800" dirty="0">
                <a:solidFill>
                  <a:srgbClr val="1D88E5"/>
                </a:solidFill>
              </a:rPr>
              <a:t>Consistency</a:t>
            </a:r>
          </a:p>
        </p:txBody>
      </p:sp>
      <p:pic>
        <p:nvPicPr>
          <p:cNvPr id="16" name="Picture 15"/>
          <p:cNvPicPr>
            <a:picLocks noChangeAspect="1"/>
          </p:cNvPicPr>
          <p:nvPr/>
        </p:nvPicPr>
        <p:blipFill>
          <a:blip r:embed="rId6"/>
          <a:stretch>
            <a:fillRect/>
          </a:stretch>
        </p:blipFill>
        <p:spPr>
          <a:xfrm>
            <a:off x="4428564" y="2301253"/>
            <a:ext cx="168004" cy="302408"/>
          </a:xfrm>
          <a:prstGeom prst="rect">
            <a:avLst/>
          </a:prstGeom>
        </p:spPr>
      </p:pic>
      <p:pic>
        <p:nvPicPr>
          <p:cNvPr id="2" name="Picture 1"/>
          <p:cNvPicPr>
            <a:picLocks noChangeAspect="1"/>
          </p:cNvPicPr>
          <p:nvPr/>
        </p:nvPicPr>
        <p:blipFill>
          <a:blip r:embed="rId7"/>
          <a:stretch>
            <a:fillRect/>
          </a:stretch>
        </p:blipFill>
        <p:spPr>
          <a:xfrm>
            <a:off x="6972132" y="2309962"/>
            <a:ext cx="591339" cy="335625"/>
          </a:xfrm>
          <a:prstGeom prst="rect">
            <a:avLst/>
          </a:prstGeom>
        </p:spPr>
      </p:pic>
    </p:spTree>
    <p:extLst>
      <p:ext uri="{BB962C8B-B14F-4D97-AF65-F5344CB8AC3E}">
        <p14:creationId xmlns:p14="http://schemas.microsoft.com/office/powerpoint/2010/main" val="69313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48850" y="2745988"/>
            <a:ext cx="1812104" cy="129175"/>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endParaRPr lang="en-US" dirty="0"/>
          </a:p>
        </p:txBody>
      </p:sp>
      <p:sp>
        <p:nvSpPr>
          <p:cNvPr id="15" name="TextBox 14"/>
          <p:cNvSpPr txBox="1"/>
          <p:nvPr/>
        </p:nvSpPr>
        <p:spPr>
          <a:xfrm>
            <a:off x="1841465" y="4061970"/>
            <a:ext cx="1911549" cy="523220"/>
          </a:xfrm>
          <a:prstGeom prst="rect">
            <a:avLst/>
          </a:prstGeom>
          <a:noFill/>
        </p:spPr>
        <p:txBody>
          <a:bodyPr wrap="none" rtlCol="0">
            <a:spAutoFit/>
          </a:bodyPr>
          <a:lstStyle/>
          <a:p>
            <a:r>
              <a:rPr lang="en-US" sz="2800" dirty="0">
                <a:solidFill>
                  <a:srgbClr val="1D88E5"/>
                </a:solidFill>
              </a:rPr>
              <a:t>Consistency</a:t>
            </a:r>
          </a:p>
        </p:txBody>
      </p:sp>
      <p:pic>
        <p:nvPicPr>
          <p:cNvPr id="16" name="Picture 15"/>
          <p:cNvPicPr>
            <a:picLocks noChangeAspect="1"/>
          </p:cNvPicPr>
          <p:nvPr/>
        </p:nvPicPr>
        <p:blipFill>
          <a:blip r:embed="rId5"/>
          <a:stretch>
            <a:fillRect/>
          </a:stretch>
        </p:blipFill>
        <p:spPr>
          <a:xfrm>
            <a:off x="4428564" y="2301253"/>
            <a:ext cx="168004" cy="302408"/>
          </a:xfrm>
          <a:prstGeom prst="rect">
            <a:avLst/>
          </a:prstGeom>
        </p:spPr>
      </p:pic>
      <p:pic>
        <p:nvPicPr>
          <p:cNvPr id="2" name="Picture 1"/>
          <p:cNvPicPr>
            <a:picLocks noChangeAspect="1"/>
          </p:cNvPicPr>
          <p:nvPr/>
        </p:nvPicPr>
        <p:blipFill>
          <a:blip r:embed="rId6"/>
          <a:stretch>
            <a:fillRect/>
          </a:stretch>
        </p:blipFill>
        <p:spPr>
          <a:xfrm>
            <a:off x="6972132" y="2309962"/>
            <a:ext cx="591339" cy="335625"/>
          </a:xfrm>
          <a:prstGeom prst="rect">
            <a:avLst/>
          </a:prstGeom>
        </p:spPr>
      </p:pic>
    </p:spTree>
    <p:extLst>
      <p:ext uri="{BB962C8B-B14F-4D97-AF65-F5344CB8AC3E}">
        <p14:creationId xmlns:p14="http://schemas.microsoft.com/office/powerpoint/2010/main" val="1865778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348850" y="2309962"/>
            <a:ext cx="1812104" cy="56520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43" name="Straight Connector 42"/>
          <p:cNvCxnSpPr/>
          <p:nvPr/>
        </p:nvCxnSpPr>
        <p:spPr>
          <a:xfrm>
            <a:off x="2131379" y="1508956"/>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pic>
        <p:nvPicPr>
          <p:cNvPr id="10" name="Picture 9"/>
          <p:cNvPicPr>
            <a:picLocks noChangeAspect="1"/>
          </p:cNvPicPr>
          <p:nvPr/>
        </p:nvPicPr>
        <p:blipFill>
          <a:blip r:embed="rId5"/>
          <a:stretch>
            <a:fillRect/>
          </a:stretch>
        </p:blipFill>
        <p:spPr>
          <a:xfrm>
            <a:off x="2567396" y="1440805"/>
            <a:ext cx="241300" cy="165100"/>
          </a:xfrm>
          <a:prstGeom prst="rect">
            <a:avLst/>
          </a:prstGeom>
        </p:spPr>
      </p:pic>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endParaRPr lang="en-US" dirty="0"/>
          </a:p>
        </p:txBody>
      </p:sp>
      <p:sp>
        <p:nvSpPr>
          <p:cNvPr id="15" name="TextBox 14"/>
          <p:cNvSpPr txBox="1"/>
          <p:nvPr/>
        </p:nvSpPr>
        <p:spPr>
          <a:xfrm>
            <a:off x="1841465" y="4061970"/>
            <a:ext cx="1911549" cy="523220"/>
          </a:xfrm>
          <a:prstGeom prst="rect">
            <a:avLst/>
          </a:prstGeom>
          <a:noFill/>
        </p:spPr>
        <p:txBody>
          <a:bodyPr wrap="none" rtlCol="0">
            <a:spAutoFit/>
          </a:bodyPr>
          <a:lstStyle/>
          <a:p>
            <a:r>
              <a:rPr lang="en-US" sz="2800" dirty="0">
                <a:solidFill>
                  <a:srgbClr val="1D88E5"/>
                </a:solidFill>
              </a:rPr>
              <a:t>Consistency</a:t>
            </a:r>
          </a:p>
        </p:txBody>
      </p:sp>
      <p:pic>
        <p:nvPicPr>
          <p:cNvPr id="5" name="Picture 4"/>
          <p:cNvPicPr>
            <a:picLocks noChangeAspect="1"/>
          </p:cNvPicPr>
          <p:nvPr/>
        </p:nvPicPr>
        <p:blipFill>
          <a:blip r:embed="rId6"/>
          <a:stretch>
            <a:fillRect/>
          </a:stretch>
        </p:blipFill>
        <p:spPr>
          <a:xfrm>
            <a:off x="4431977" y="2275126"/>
            <a:ext cx="241385" cy="321846"/>
          </a:xfrm>
          <a:prstGeom prst="rect">
            <a:avLst/>
          </a:prstGeom>
        </p:spPr>
      </p:pic>
      <p:pic>
        <p:nvPicPr>
          <p:cNvPr id="6" name="Picture 5"/>
          <p:cNvPicPr>
            <a:picLocks noChangeAspect="1"/>
          </p:cNvPicPr>
          <p:nvPr/>
        </p:nvPicPr>
        <p:blipFill>
          <a:blip r:embed="rId7"/>
          <a:stretch>
            <a:fillRect/>
          </a:stretch>
        </p:blipFill>
        <p:spPr>
          <a:xfrm>
            <a:off x="6963423" y="2296349"/>
            <a:ext cx="682602" cy="349238"/>
          </a:xfrm>
          <a:prstGeom prst="rect">
            <a:avLst/>
          </a:prstGeom>
        </p:spPr>
      </p:pic>
    </p:spTree>
    <p:extLst>
      <p:ext uri="{BB962C8B-B14F-4D97-AF65-F5344CB8AC3E}">
        <p14:creationId xmlns:p14="http://schemas.microsoft.com/office/powerpoint/2010/main" val="213702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48850" y="2309962"/>
            <a:ext cx="1812104" cy="56520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endParaRPr lang="en-US" dirty="0"/>
          </a:p>
        </p:txBody>
      </p:sp>
      <p:sp>
        <p:nvSpPr>
          <p:cNvPr id="15" name="TextBox 14"/>
          <p:cNvSpPr txBox="1"/>
          <p:nvPr/>
        </p:nvSpPr>
        <p:spPr>
          <a:xfrm>
            <a:off x="1841465" y="4061970"/>
            <a:ext cx="1911549" cy="523220"/>
          </a:xfrm>
          <a:prstGeom prst="rect">
            <a:avLst/>
          </a:prstGeom>
          <a:noFill/>
        </p:spPr>
        <p:txBody>
          <a:bodyPr wrap="none" rtlCol="0">
            <a:spAutoFit/>
          </a:bodyPr>
          <a:lstStyle/>
          <a:p>
            <a:r>
              <a:rPr lang="en-US" sz="2800" dirty="0">
                <a:solidFill>
                  <a:srgbClr val="1D88E5"/>
                </a:solidFill>
              </a:rPr>
              <a:t>Consistency</a:t>
            </a:r>
          </a:p>
        </p:txBody>
      </p:sp>
      <p:pic>
        <p:nvPicPr>
          <p:cNvPr id="5" name="Picture 4"/>
          <p:cNvPicPr>
            <a:picLocks noChangeAspect="1"/>
          </p:cNvPicPr>
          <p:nvPr/>
        </p:nvPicPr>
        <p:blipFill>
          <a:blip r:embed="rId5"/>
          <a:stretch>
            <a:fillRect/>
          </a:stretch>
        </p:blipFill>
        <p:spPr>
          <a:xfrm>
            <a:off x="4431977" y="2275126"/>
            <a:ext cx="241385" cy="321846"/>
          </a:xfrm>
          <a:prstGeom prst="rect">
            <a:avLst/>
          </a:prstGeom>
        </p:spPr>
      </p:pic>
      <p:pic>
        <p:nvPicPr>
          <p:cNvPr id="21" name="Picture 20"/>
          <p:cNvPicPr>
            <a:picLocks noChangeAspect="1"/>
          </p:cNvPicPr>
          <p:nvPr/>
        </p:nvPicPr>
        <p:blipFill>
          <a:blip r:embed="rId6"/>
          <a:stretch>
            <a:fillRect/>
          </a:stretch>
        </p:blipFill>
        <p:spPr>
          <a:xfrm>
            <a:off x="6963423" y="2296349"/>
            <a:ext cx="682602" cy="349238"/>
          </a:xfrm>
          <a:prstGeom prst="rect">
            <a:avLst/>
          </a:prstGeom>
        </p:spPr>
      </p:pic>
    </p:spTree>
    <p:extLst>
      <p:ext uri="{BB962C8B-B14F-4D97-AF65-F5344CB8AC3E}">
        <p14:creationId xmlns:p14="http://schemas.microsoft.com/office/powerpoint/2010/main" val="256495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43" name="Straight Connector 42"/>
          <p:cNvCxnSpPr/>
          <p:nvPr/>
        </p:nvCxnSpPr>
        <p:spPr>
          <a:xfrm>
            <a:off x="2131379" y="1508956"/>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pic>
        <p:nvPicPr>
          <p:cNvPr id="10" name="Picture 9"/>
          <p:cNvPicPr>
            <a:picLocks noChangeAspect="1"/>
          </p:cNvPicPr>
          <p:nvPr/>
        </p:nvPicPr>
        <p:blipFill>
          <a:blip r:embed="rId5"/>
          <a:stretch>
            <a:fillRect/>
          </a:stretch>
        </p:blipFill>
        <p:spPr>
          <a:xfrm>
            <a:off x="2567396" y="1440805"/>
            <a:ext cx="241300" cy="165100"/>
          </a:xfrm>
          <a:prstGeom prst="rect">
            <a:avLst/>
          </a:prstGeom>
        </p:spPr>
      </p:pic>
      <p:sp>
        <p:nvSpPr>
          <p:cNvPr id="14" name="10-Point Star 13"/>
          <p:cNvSpPr/>
          <p:nvPr/>
        </p:nvSpPr>
        <p:spPr>
          <a:xfrm>
            <a:off x="812074" y="3918134"/>
            <a:ext cx="811530" cy="811530"/>
          </a:xfrm>
          <a:prstGeom prst="star10">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endParaRPr lang="en-US" dirty="0"/>
          </a:p>
        </p:txBody>
      </p:sp>
      <p:sp>
        <p:nvSpPr>
          <p:cNvPr id="15" name="TextBox 14"/>
          <p:cNvSpPr txBox="1"/>
          <p:nvPr/>
        </p:nvSpPr>
        <p:spPr>
          <a:xfrm>
            <a:off x="1841465" y="4061970"/>
            <a:ext cx="1911549" cy="523220"/>
          </a:xfrm>
          <a:prstGeom prst="rect">
            <a:avLst/>
          </a:prstGeom>
          <a:noFill/>
        </p:spPr>
        <p:txBody>
          <a:bodyPr wrap="none" rtlCol="0">
            <a:spAutoFit/>
          </a:bodyPr>
          <a:lstStyle/>
          <a:p>
            <a:r>
              <a:rPr lang="en-US" sz="2800" dirty="0">
                <a:solidFill>
                  <a:srgbClr val="1D88E5"/>
                </a:solidFill>
              </a:rPr>
              <a:t>Consistency</a:t>
            </a:r>
          </a:p>
        </p:txBody>
      </p:sp>
      <p:pic>
        <p:nvPicPr>
          <p:cNvPr id="5" name="Picture 4"/>
          <p:cNvPicPr>
            <a:picLocks noChangeAspect="1"/>
          </p:cNvPicPr>
          <p:nvPr/>
        </p:nvPicPr>
        <p:blipFill>
          <a:blip r:embed="rId6"/>
          <a:stretch>
            <a:fillRect/>
          </a:stretch>
        </p:blipFill>
        <p:spPr>
          <a:xfrm>
            <a:off x="4431977" y="2275126"/>
            <a:ext cx="241385" cy="321846"/>
          </a:xfrm>
          <a:prstGeom prst="rect">
            <a:avLst/>
          </a:prstGeom>
        </p:spPr>
      </p:pic>
      <p:pic>
        <p:nvPicPr>
          <p:cNvPr id="22" name="Picture 21"/>
          <p:cNvPicPr>
            <a:picLocks noChangeAspect="1"/>
          </p:cNvPicPr>
          <p:nvPr/>
        </p:nvPicPr>
        <p:blipFill>
          <a:blip r:embed="rId7"/>
          <a:stretch>
            <a:fillRect/>
          </a:stretch>
        </p:blipFill>
        <p:spPr>
          <a:xfrm>
            <a:off x="6963423" y="2296349"/>
            <a:ext cx="682602" cy="349238"/>
          </a:xfrm>
          <a:prstGeom prst="rect">
            <a:avLst/>
          </a:prstGeom>
        </p:spPr>
      </p:pic>
      <p:pic>
        <p:nvPicPr>
          <p:cNvPr id="11" name="Picture 10"/>
          <p:cNvPicPr>
            <a:picLocks noChangeAspect="1"/>
          </p:cNvPicPr>
          <p:nvPr/>
        </p:nvPicPr>
        <p:blipFill>
          <a:blip r:embed="rId8"/>
          <a:stretch>
            <a:fillRect/>
          </a:stretch>
        </p:blipFill>
        <p:spPr>
          <a:xfrm>
            <a:off x="5028205" y="3918134"/>
            <a:ext cx="2617820" cy="346940"/>
          </a:xfrm>
          <a:prstGeom prst="rect">
            <a:avLst/>
          </a:prstGeom>
        </p:spPr>
      </p:pic>
    </p:spTree>
    <p:extLst>
      <p:ext uri="{BB962C8B-B14F-4D97-AF65-F5344CB8AC3E}">
        <p14:creationId xmlns:p14="http://schemas.microsoft.com/office/powerpoint/2010/main" val="123957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8BDBA-4129-924B-88DA-8896E31F5115}"/>
              </a:ext>
            </a:extLst>
          </p:cNvPr>
          <p:cNvPicPr>
            <a:picLocks noChangeAspect="1"/>
          </p:cNvPicPr>
          <p:nvPr/>
        </p:nvPicPr>
        <p:blipFill>
          <a:blip r:embed="rId2"/>
          <a:stretch>
            <a:fillRect/>
          </a:stretch>
        </p:blipFill>
        <p:spPr>
          <a:xfrm>
            <a:off x="2926291" y="871376"/>
            <a:ext cx="3291417" cy="793280"/>
          </a:xfrm>
          <a:prstGeom prst="rect">
            <a:avLst/>
          </a:prstGeom>
        </p:spPr>
      </p:pic>
      <p:pic>
        <p:nvPicPr>
          <p:cNvPr id="6" name="Picture 5">
            <a:extLst>
              <a:ext uri="{FF2B5EF4-FFF2-40B4-BE49-F238E27FC236}">
                <a16:creationId xmlns:a16="http://schemas.microsoft.com/office/drawing/2014/main" id="{F94E251F-E40B-0F49-8F81-31EFE567C7BE}"/>
              </a:ext>
            </a:extLst>
          </p:cNvPr>
          <p:cNvPicPr>
            <a:picLocks noChangeAspect="1"/>
          </p:cNvPicPr>
          <p:nvPr/>
        </p:nvPicPr>
        <p:blipFill>
          <a:blip r:embed="rId3"/>
          <a:stretch>
            <a:fillRect/>
          </a:stretch>
        </p:blipFill>
        <p:spPr>
          <a:xfrm>
            <a:off x="2387600" y="2626144"/>
            <a:ext cx="4893733" cy="749653"/>
          </a:xfrm>
          <a:prstGeom prst="rect">
            <a:avLst/>
          </a:prstGeom>
        </p:spPr>
      </p:pic>
    </p:spTree>
    <p:extLst>
      <p:ext uri="{BB962C8B-B14F-4D97-AF65-F5344CB8AC3E}">
        <p14:creationId xmlns:p14="http://schemas.microsoft.com/office/powerpoint/2010/main" val="3702854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51733" y="1204908"/>
            <a:ext cx="2294333" cy="581747"/>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LIME</a:t>
            </a:r>
            <a:endParaRPr lang="en-US" sz="2100" dirty="0">
              <a:solidFill>
                <a:schemeClr val="bg1"/>
              </a:solidFill>
            </a:endParaRPr>
          </a:p>
        </p:txBody>
      </p:sp>
      <p:sp>
        <p:nvSpPr>
          <p:cNvPr id="45" name="Rectangle 44"/>
          <p:cNvSpPr/>
          <p:nvPr/>
        </p:nvSpPr>
        <p:spPr>
          <a:xfrm>
            <a:off x="551734" y="2429132"/>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reg. values</a:t>
            </a:r>
          </a:p>
        </p:txBody>
      </p:sp>
      <p:sp>
        <p:nvSpPr>
          <p:cNvPr id="46" name="Rectangle 45"/>
          <p:cNvSpPr/>
          <p:nvPr/>
        </p:nvSpPr>
        <p:spPr>
          <a:xfrm>
            <a:off x="551733"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QII</a:t>
            </a:r>
            <a:endParaRPr lang="en-US" sz="2100" dirty="0">
              <a:solidFill>
                <a:schemeClr val="bg1"/>
              </a:solidFill>
            </a:endParaRPr>
          </a:p>
        </p:txBody>
      </p:sp>
      <p:sp>
        <p:nvSpPr>
          <p:cNvPr id="48" name="Rectangle 47"/>
          <p:cNvSpPr/>
          <p:nvPr/>
        </p:nvSpPr>
        <p:spPr>
          <a:xfrm>
            <a:off x="6261133" y="3652913"/>
            <a:ext cx="2296060" cy="5779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Path expectations</a:t>
            </a:r>
            <a:endParaRPr lang="en-US" sz="1013" dirty="0">
              <a:solidFill>
                <a:schemeClr val="bg1"/>
              </a:solidFill>
            </a:endParaRPr>
          </a:p>
        </p:txBody>
      </p:sp>
      <p:sp>
        <p:nvSpPr>
          <p:cNvPr id="49" name="Rectangle 48"/>
          <p:cNvSpPr/>
          <p:nvPr/>
        </p:nvSpPr>
        <p:spPr>
          <a:xfrm>
            <a:off x="6261133" y="1202974"/>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DeepLIFT</a:t>
            </a:r>
            <a:endParaRPr lang="en-US" sz="2100" dirty="0">
              <a:solidFill>
                <a:schemeClr val="bg1"/>
              </a:solidFill>
            </a:endParaRPr>
          </a:p>
        </p:txBody>
      </p:sp>
      <p:sp>
        <p:nvSpPr>
          <p:cNvPr id="50" name="Rectangle 49"/>
          <p:cNvSpPr/>
          <p:nvPr/>
        </p:nvSpPr>
        <p:spPr>
          <a:xfrm>
            <a:off x="6262860" y="2430692"/>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Relevance prop.</a:t>
            </a:r>
          </a:p>
        </p:txBody>
      </p:sp>
      <p:sp>
        <p:nvSpPr>
          <p:cNvPr id="47" name="Rectangle 46"/>
          <p:cNvSpPr/>
          <p:nvPr/>
        </p:nvSpPr>
        <p:spPr>
          <a:xfrm>
            <a:off x="3406001"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sampling</a:t>
            </a:r>
          </a:p>
        </p:txBody>
      </p:sp>
      <p:sp>
        <p:nvSpPr>
          <p:cNvPr id="19" name="Rectangle 18"/>
          <p:cNvSpPr/>
          <p:nvPr/>
        </p:nvSpPr>
        <p:spPr>
          <a:xfrm>
            <a:off x="551734"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tx1"/>
              </a:solidFill>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tx1"/>
              </a:solidFill>
            </a:endParaRPr>
          </a:p>
        </p:txBody>
      </p:sp>
      <p:sp>
        <p:nvSpPr>
          <p:cNvPr id="2" name="L-Shape 1"/>
          <p:cNvSpPr/>
          <p:nvPr/>
        </p:nvSpPr>
        <p:spPr>
          <a:xfrm>
            <a:off x="348338" y="2185849"/>
            <a:ext cx="5564777" cy="2316480"/>
          </a:xfrm>
          <a:prstGeom prst="corner">
            <a:avLst>
              <a:gd name="adj1" fmla="val 48120"/>
              <a:gd name="adj2" fmla="val 118710"/>
            </a:avLst>
          </a:prstGeom>
          <a:noFill/>
          <a:ln w="50800">
            <a:solidFill>
              <a:srgbClr val="7C5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Shape 12"/>
          <p:cNvSpPr/>
          <p:nvPr/>
        </p:nvSpPr>
        <p:spPr>
          <a:xfrm rot="10800000">
            <a:off x="348336" y="931814"/>
            <a:ext cx="8438612" cy="3553096"/>
          </a:xfrm>
          <a:prstGeom prst="corner">
            <a:avLst>
              <a:gd name="adj1" fmla="val 30963"/>
              <a:gd name="adj2" fmla="val 77534"/>
            </a:avLst>
          </a:prstGeom>
          <a:noFill/>
          <a:ln w="50800">
            <a:solidFill>
              <a:srgbClr val="FF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0" y="329530"/>
            <a:ext cx="9144000" cy="523220"/>
          </a:xfrm>
          <a:prstGeom prst="rect">
            <a:avLst/>
          </a:prstGeom>
          <a:noFill/>
        </p:spPr>
        <p:txBody>
          <a:bodyPr wrap="square" rtlCol="0">
            <a:spAutoFit/>
          </a:bodyPr>
          <a:lstStyle/>
          <a:p>
            <a:pPr algn="ctr"/>
            <a:r>
              <a:rPr lang="en-US" sz="2800" dirty="0">
                <a:solidFill>
                  <a:srgbClr val="1D88E5"/>
                </a:solidFill>
                <a:latin typeface="+mj-lt"/>
              </a:rPr>
              <a:t>Additive feature attribution methods</a:t>
            </a:r>
            <a:endParaRPr lang="en-US" sz="2400" dirty="0">
              <a:latin typeface="+mj-lt"/>
            </a:endParaRPr>
          </a:p>
        </p:txBody>
      </p:sp>
    </p:spTree>
    <p:extLst>
      <p:ext uri="{BB962C8B-B14F-4D97-AF65-F5344CB8AC3E}">
        <p14:creationId xmlns:p14="http://schemas.microsoft.com/office/powerpoint/2010/main" val="167177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rgbClr val="1E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ctrTitle"/>
          </p:nvPr>
        </p:nvSpPr>
        <p:spPr/>
        <p:txBody>
          <a:bodyPr>
            <a:normAutofit/>
          </a:bodyPr>
          <a:lstStyle/>
          <a:p>
            <a:r>
              <a:rPr lang="en-US" dirty="0">
                <a:solidFill>
                  <a:schemeClr val="bg1"/>
                </a:solidFill>
              </a:rPr>
              <a:t>Model interpretability</a:t>
            </a:r>
            <a:endParaRPr lang="en-US" sz="3000" dirty="0">
              <a:solidFill>
                <a:schemeClr val="bg1"/>
              </a:solidFill>
            </a:endParaRPr>
          </a:p>
        </p:txBody>
      </p:sp>
    </p:spTree>
    <p:extLst>
      <p:ext uri="{BB962C8B-B14F-4D97-AF65-F5344CB8AC3E}">
        <p14:creationId xmlns:p14="http://schemas.microsoft.com/office/powerpoint/2010/main" val="769589272"/>
      </p:ext>
    </p:extLst>
  </p:cSld>
  <p:clrMapOvr>
    <a:masterClrMapping/>
  </p:clrMapOvr>
  <mc:AlternateContent xmlns:mc="http://schemas.openxmlformats.org/markup-compatibility/2006" xmlns:p14="http://schemas.microsoft.com/office/powerpoint/2010/main">
    <mc:Choice Requires="p14">
      <p:transition spd="med" p14:dur="700" advTm="10328">
        <p:fade/>
      </p:transition>
    </mc:Choice>
    <mc:Fallback xmlns="">
      <p:transition spd="med" advTm="1032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51733" y="1204908"/>
            <a:ext cx="2294333" cy="581747"/>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LIME</a:t>
            </a:r>
            <a:endParaRPr lang="en-US" sz="2100" dirty="0">
              <a:solidFill>
                <a:schemeClr val="bg1"/>
              </a:solidFill>
            </a:endParaRPr>
          </a:p>
        </p:txBody>
      </p:sp>
      <p:sp>
        <p:nvSpPr>
          <p:cNvPr id="45" name="Rectangle 44"/>
          <p:cNvSpPr/>
          <p:nvPr/>
        </p:nvSpPr>
        <p:spPr>
          <a:xfrm>
            <a:off x="551734" y="2429132"/>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reg. values</a:t>
            </a:r>
          </a:p>
        </p:txBody>
      </p:sp>
      <p:sp>
        <p:nvSpPr>
          <p:cNvPr id="46" name="Rectangle 45"/>
          <p:cNvSpPr/>
          <p:nvPr/>
        </p:nvSpPr>
        <p:spPr>
          <a:xfrm>
            <a:off x="551733"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QII</a:t>
            </a:r>
            <a:endParaRPr lang="en-US" sz="2100" dirty="0">
              <a:solidFill>
                <a:schemeClr val="bg1"/>
              </a:solidFill>
            </a:endParaRPr>
          </a:p>
        </p:txBody>
      </p:sp>
      <p:sp>
        <p:nvSpPr>
          <p:cNvPr id="48" name="Rectangle 47"/>
          <p:cNvSpPr/>
          <p:nvPr/>
        </p:nvSpPr>
        <p:spPr>
          <a:xfrm>
            <a:off x="6261133" y="3652913"/>
            <a:ext cx="2296060" cy="57790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Path expectations</a:t>
            </a:r>
            <a:endParaRPr lang="en-US" sz="1013" dirty="0">
              <a:solidFill>
                <a:schemeClr val="bg1"/>
              </a:solidFill>
            </a:endParaRPr>
          </a:p>
        </p:txBody>
      </p:sp>
      <p:sp>
        <p:nvSpPr>
          <p:cNvPr id="49" name="Rectangle 48"/>
          <p:cNvSpPr/>
          <p:nvPr/>
        </p:nvSpPr>
        <p:spPr>
          <a:xfrm>
            <a:off x="6261133" y="1202974"/>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DeepLIFT</a:t>
            </a:r>
            <a:endParaRPr lang="en-US" sz="2100" dirty="0">
              <a:solidFill>
                <a:schemeClr val="bg1"/>
              </a:solidFill>
            </a:endParaRPr>
          </a:p>
        </p:txBody>
      </p:sp>
      <p:sp>
        <p:nvSpPr>
          <p:cNvPr id="50" name="Rectangle 49"/>
          <p:cNvSpPr/>
          <p:nvPr/>
        </p:nvSpPr>
        <p:spPr>
          <a:xfrm>
            <a:off x="6262860" y="2430692"/>
            <a:ext cx="2294333" cy="583681"/>
          </a:xfrm>
          <a:prstGeom prst="rect">
            <a:avLst/>
          </a:prstGeom>
          <a:solidFill>
            <a:srgbClr val="F52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Relevance prop.</a:t>
            </a:r>
          </a:p>
        </p:txBody>
      </p:sp>
      <p:sp>
        <p:nvSpPr>
          <p:cNvPr id="47" name="Rectangle 46"/>
          <p:cNvSpPr/>
          <p:nvPr/>
        </p:nvSpPr>
        <p:spPr>
          <a:xfrm>
            <a:off x="3406001"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sampling</a:t>
            </a:r>
          </a:p>
        </p:txBody>
      </p:sp>
      <p:sp>
        <p:nvSpPr>
          <p:cNvPr id="19" name="Rectangle 18"/>
          <p:cNvSpPr/>
          <p:nvPr/>
        </p:nvSpPr>
        <p:spPr>
          <a:xfrm>
            <a:off x="551734"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tx1"/>
              </a:solidFill>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tx1"/>
              </a:solidFill>
            </a:endParaRPr>
          </a:p>
        </p:txBody>
      </p:sp>
      <p:sp>
        <p:nvSpPr>
          <p:cNvPr id="30" name="Rectangle 29"/>
          <p:cNvSpPr/>
          <p:nvPr/>
        </p:nvSpPr>
        <p:spPr>
          <a:xfrm>
            <a:off x="3406001" y="2080773"/>
            <a:ext cx="2294333" cy="581747"/>
          </a:xfrm>
          <a:prstGeom prst="rect">
            <a:avLst/>
          </a:prstGeom>
          <a:solidFill>
            <a:srgbClr val="1D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a:t>
            </a:r>
          </a:p>
        </p:txBody>
      </p:sp>
    </p:spTree>
    <p:extLst>
      <p:ext uri="{BB962C8B-B14F-4D97-AF65-F5344CB8AC3E}">
        <p14:creationId xmlns:p14="http://schemas.microsoft.com/office/powerpoint/2010/main" val="51701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88889E-6 -7.40741E-7 L 0.31181 0.16482 " pathEditMode="relative" rAng="0" ptsTypes="AA">
                                      <p:cBhvr>
                                        <p:cTn id="6" dur="2000" fill="hold"/>
                                        <p:tgtEl>
                                          <p:spTgt spid="44"/>
                                        </p:tgtEl>
                                        <p:attrNameLst>
                                          <p:attrName>ppt_x</p:attrName>
                                          <p:attrName>ppt_y</p:attrName>
                                        </p:attrNameLst>
                                      </p:cBhvr>
                                      <p:rCtr x="15590" y="8241"/>
                                    </p:animMotion>
                                  </p:childTnLst>
                                </p:cTn>
                              </p:par>
                              <p:par>
                                <p:cTn id="7" presetID="0" presetClass="path" presetSubtype="0" accel="50000" decel="50000" fill="hold" grpId="0" nodeType="withEffect">
                                  <p:stCondLst>
                                    <p:cond delay="0"/>
                                  </p:stCondLst>
                                  <p:childTnLst>
                                    <p:animMotion origin="layout" path="M 5.55556E-7 2.46914E-6 L 0.31042 -0.0574 " pathEditMode="relative" rAng="0" ptsTypes="AA">
                                      <p:cBhvr>
                                        <p:cTn id="8" dur="2000" fill="hold"/>
                                        <p:tgtEl>
                                          <p:spTgt spid="45"/>
                                        </p:tgtEl>
                                        <p:attrNameLst>
                                          <p:attrName>ppt_x</p:attrName>
                                          <p:attrName>ppt_y</p:attrName>
                                        </p:attrNameLst>
                                      </p:cBhvr>
                                      <p:rCtr x="15556" y="-3395"/>
                                    </p:animMotion>
                                  </p:childTnLst>
                                </p:cTn>
                              </p:par>
                              <p:par>
                                <p:cTn id="9" presetID="0" presetClass="path" presetSubtype="0" accel="50000" decel="50000" fill="hold" grpId="0" nodeType="withEffect">
                                  <p:stCondLst>
                                    <p:cond delay="0"/>
                                  </p:stCondLst>
                                  <p:childTnLst>
                                    <p:animMotion origin="layout" path="M 5.55556E-7 3.33333E-6 L 0.31181 -0.29383 " pathEditMode="relative" rAng="0" ptsTypes="AA">
                                      <p:cBhvr>
                                        <p:cTn id="10" dur="2000" fill="hold"/>
                                        <p:tgtEl>
                                          <p:spTgt spid="46"/>
                                        </p:tgtEl>
                                        <p:attrNameLst>
                                          <p:attrName>ppt_x</p:attrName>
                                          <p:attrName>ppt_y</p:attrName>
                                        </p:attrNameLst>
                                      </p:cBhvr>
                                      <p:rCtr x="15625" y="-14722"/>
                                    </p:animMotion>
                                  </p:childTnLst>
                                </p:cTn>
                              </p:par>
                              <p:par>
                                <p:cTn id="11" presetID="0" presetClass="path" presetSubtype="0" accel="50000" decel="50000" fill="hold" grpId="0" nodeType="withEffect">
                                  <p:stCondLst>
                                    <p:cond delay="0"/>
                                  </p:stCondLst>
                                  <p:childTnLst>
                                    <p:animMotion origin="layout" path="M 0.00086 -0.00154 L -0.00261 -0.29445 " pathEditMode="relative" rAng="0" ptsTypes="AA">
                                      <p:cBhvr>
                                        <p:cTn id="12" dur="2000" fill="hold"/>
                                        <p:tgtEl>
                                          <p:spTgt spid="47"/>
                                        </p:tgtEl>
                                        <p:attrNameLst>
                                          <p:attrName>ppt_x</p:attrName>
                                          <p:attrName>ppt_y</p:attrName>
                                        </p:attrNameLst>
                                      </p:cBhvr>
                                      <p:rCtr x="-174" y="-14660"/>
                                    </p:animMotion>
                                  </p:childTnLst>
                                </p:cTn>
                              </p:par>
                              <p:par>
                                <p:cTn id="13" presetID="0" presetClass="path" presetSubtype="0" accel="50000" decel="50000" fill="hold" grpId="0" nodeType="withEffect">
                                  <p:stCondLst>
                                    <p:cond delay="0"/>
                                  </p:stCondLst>
                                  <p:childTnLst>
                                    <p:animMotion origin="layout" path="M 5.55556E-7 3.33333E-6 L -0.31267 -0.29414 " pathEditMode="relative" rAng="0" ptsTypes="AA">
                                      <p:cBhvr>
                                        <p:cTn id="14" dur="2000" fill="hold"/>
                                        <p:tgtEl>
                                          <p:spTgt spid="48"/>
                                        </p:tgtEl>
                                        <p:attrNameLst>
                                          <p:attrName>ppt_x</p:attrName>
                                          <p:attrName>ppt_y</p:attrName>
                                        </p:attrNameLst>
                                      </p:cBhvr>
                                      <p:rCtr x="-15625" y="-14722"/>
                                    </p:animMotion>
                                  </p:childTnLst>
                                </p:cTn>
                              </p:par>
                              <p:par>
                                <p:cTn id="15" presetID="0" presetClass="path" presetSubtype="0" accel="50000" decel="50000" fill="hold" grpId="0" nodeType="withEffect">
                                  <p:stCondLst>
                                    <p:cond delay="0"/>
                                  </p:stCondLst>
                                  <p:childTnLst>
                                    <p:animMotion origin="layout" path="M -3.05556E-6 -9.87654E-7 L -0.31406 -0.07376 " pathEditMode="relative" rAng="0" ptsTypes="AA">
                                      <p:cBhvr>
                                        <p:cTn id="16" dur="2000" fill="hold"/>
                                        <p:tgtEl>
                                          <p:spTgt spid="50"/>
                                        </p:tgtEl>
                                        <p:attrNameLst>
                                          <p:attrName>ppt_x</p:attrName>
                                          <p:attrName>ppt_y</p:attrName>
                                        </p:attrNameLst>
                                      </p:cBhvr>
                                      <p:rCtr x="-15712" y="-3704"/>
                                    </p:animMotion>
                                  </p:childTnLst>
                                </p:cTn>
                              </p:par>
                              <p:par>
                                <p:cTn id="17" presetID="0" presetClass="path" presetSubtype="0" accel="50000" decel="50000" fill="hold" grpId="0" nodeType="withEffect">
                                  <p:stCondLst>
                                    <p:cond delay="0"/>
                                  </p:stCondLst>
                                  <p:childTnLst>
                                    <p:animMotion origin="layout" path="M -4.72222E-6 4.93827E-7 L -0.3151 0.18179 " pathEditMode="relative" rAng="0" ptsTypes="AA">
                                      <p:cBhvr>
                                        <p:cTn id="18" dur="2000" fill="hold"/>
                                        <p:tgtEl>
                                          <p:spTgt spid="49"/>
                                        </p:tgtEl>
                                        <p:attrNameLst>
                                          <p:attrName>ppt_x</p:attrName>
                                          <p:attrName>ppt_y</p:attrName>
                                        </p:attrNameLst>
                                      </p:cBhvr>
                                      <p:rCtr x="-15816" y="8704"/>
                                    </p:animMotion>
                                  </p:childTnLst>
                                </p:cTn>
                              </p:par>
                              <p:par>
                                <p:cTn id="19" presetID="10" presetClass="entr" presetSubtype="0" fill="hold" grpId="0" nodeType="withEffect">
                                  <p:stCondLst>
                                    <p:cond delay="10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childTnLst>
                                </p:cTn>
                              </p:par>
                              <p:par>
                                <p:cTn id="22" presetID="10" presetClass="exit" presetSubtype="0" fill="hold" grpId="1" nodeType="withEffect">
                                  <p:stCondLst>
                                    <p:cond delay="0"/>
                                  </p:stCondLst>
                                  <p:childTnLst>
                                    <p:animEffect transition="out" filter="fade">
                                      <p:cBhvr>
                                        <p:cTn id="23" dur="2000"/>
                                        <p:tgtEl>
                                          <p:spTgt spid="44"/>
                                        </p:tgtEl>
                                      </p:cBhvr>
                                    </p:animEffect>
                                    <p:set>
                                      <p:cBhvr>
                                        <p:cTn id="24" dur="1" fill="hold">
                                          <p:stCondLst>
                                            <p:cond delay="1999"/>
                                          </p:stCondLst>
                                        </p:cTn>
                                        <p:tgtEl>
                                          <p:spTgt spid="4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2000"/>
                                        <p:tgtEl>
                                          <p:spTgt spid="45"/>
                                        </p:tgtEl>
                                      </p:cBhvr>
                                    </p:animEffect>
                                    <p:set>
                                      <p:cBhvr>
                                        <p:cTn id="27" dur="1" fill="hold">
                                          <p:stCondLst>
                                            <p:cond delay="1999"/>
                                          </p:stCondLst>
                                        </p:cTn>
                                        <p:tgtEl>
                                          <p:spTgt spid="4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000"/>
                                        <p:tgtEl>
                                          <p:spTgt spid="46"/>
                                        </p:tgtEl>
                                      </p:cBhvr>
                                    </p:animEffect>
                                    <p:set>
                                      <p:cBhvr>
                                        <p:cTn id="30" dur="1" fill="hold">
                                          <p:stCondLst>
                                            <p:cond delay="1999"/>
                                          </p:stCondLst>
                                        </p:cTn>
                                        <p:tgtEl>
                                          <p:spTgt spid="4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2000"/>
                                        <p:tgtEl>
                                          <p:spTgt spid="47"/>
                                        </p:tgtEl>
                                      </p:cBhvr>
                                    </p:animEffect>
                                    <p:set>
                                      <p:cBhvr>
                                        <p:cTn id="33" dur="1" fill="hold">
                                          <p:stCondLst>
                                            <p:cond delay="1999"/>
                                          </p:stCondLst>
                                        </p:cTn>
                                        <p:tgtEl>
                                          <p:spTgt spid="4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2000"/>
                                        <p:tgtEl>
                                          <p:spTgt spid="48"/>
                                        </p:tgtEl>
                                      </p:cBhvr>
                                    </p:animEffect>
                                    <p:set>
                                      <p:cBhvr>
                                        <p:cTn id="36" dur="1" fill="hold">
                                          <p:stCondLst>
                                            <p:cond delay="1999"/>
                                          </p:stCondLst>
                                        </p:cTn>
                                        <p:tgtEl>
                                          <p:spTgt spid="4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2000"/>
                                        <p:tgtEl>
                                          <p:spTgt spid="50"/>
                                        </p:tgtEl>
                                      </p:cBhvr>
                                    </p:animEffect>
                                    <p:set>
                                      <p:cBhvr>
                                        <p:cTn id="39" dur="1" fill="hold">
                                          <p:stCondLst>
                                            <p:cond delay="1999"/>
                                          </p:stCondLst>
                                        </p:cTn>
                                        <p:tgtEl>
                                          <p:spTgt spid="5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2000"/>
                                        <p:tgtEl>
                                          <p:spTgt spid="49"/>
                                        </p:tgtEl>
                                      </p:cBhvr>
                                    </p:animEffect>
                                    <p:set>
                                      <p:cBhvr>
                                        <p:cTn id="42" dur="1" fill="hold">
                                          <p:stCondLst>
                                            <p:cond delay="19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8" grpId="0" animBg="1"/>
      <p:bldP spid="48" grpId="1" animBg="1"/>
      <p:bldP spid="49" grpId="0" animBg="1"/>
      <p:bldP spid="49" grpId="1" animBg="1"/>
      <p:bldP spid="50" grpId="0" animBg="1"/>
      <p:bldP spid="50" grpId="1" animBg="1"/>
      <p:bldP spid="47" grpId="0" animBg="1"/>
      <p:bldP spid="47" grpId="1"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9228" y="2851783"/>
            <a:ext cx="723900" cy="241300"/>
          </a:xfrm>
          <a:prstGeom prst="rect">
            <a:avLst/>
          </a:prstGeom>
        </p:spPr>
      </p:pic>
      <p:sp>
        <p:nvSpPr>
          <p:cNvPr id="10" name="Slide Number Placeholder 9"/>
          <p:cNvSpPr>
            <a:spLocks noGrp="1"/>
          </p:cNvSpPr>
          <p:nvPr>
            <p:ph type="sldNum" sz="quarter" idx="12"/>
          </p:nvPr>
        </p:nvSpPr>
        <p:spPr/>
        <p:txBody>
          <a:bodyPr/>
          <a:lstStyle/>
          <a:p>
            <a:fld id="{364FD863-39F2-0244-B8C2-644E5D96AAF3}" type="slidenum">
              <a:rPr lang="en-US" smtClean="0"/>
              <a:t>21</a:t>
            </a:fld>
            <a:endParaRPr lang="en-US" dirty="0"/>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itle 1"/>
          <p:cNvSpPr>
            <a:spLocks noGrp="1"/>
          </p:cNvSpPr>
          <p:nvPr>
            <p:ph type="title"/>
          </p:nvPr>
        </p:nvSpPr>
        <p:spPr>
          <a:xfrm>
            <a:off x="628650" y="273844"/>
            <a:ext cx="7886700" cy="994172"/>
          </a:xfrm>
        </p:spPr>
        <p:txBody>
          <a:bodyPr/>
          <a:lstStyle/>
          <a:p>
            <a:r>
              <a:rPr lang="en-US" dirty="0" err="1">
                <a:solidFill>
                  <a:srgbClr val="1E88E5"/>
                </a:solidFill>
              </a:rPr>
              <a:t>SHapley</a:t>
            </a:r>
            <a:r>
              <a:rPr lang="en-US" dirty="0">
                <a:solidFill>
                  <a:srgbClr val="1E88E5"/>
                </a:solidFill>
              </a:rPr>
              <a:t> Additive </a:t>
            </a:r>
            <a:r>
              <a:rPr lang="en-US" dirty="0" err="1">
                <a:solidFill>
                  <a:srgbClr val="1E88E5"/>
                </a:solidFill>
              </a:rPr>
              <a:t>exPlanation</a:t>
            </a:r>
            <a:r>
              <a:rPr lang="en-US" dirty="0">
                <a:solidFill>
                  <a:srgbClr val="1E88E5"/>
                </a:solidFill>
              </a:rPr>
              <a:t> (SHAP) values</a:t>
            </a:r>
            <a:endParaRPr lang="en-US" dirty="0"/>
          </a:p>
        </p:txBody>
      </p:sp>
      <p:cxnSp>
        <p:nvCxnSpPr>
          <p:cNvPr id="11" name="Straight Arrow Connector 10"/>
          <p:cNvCxnSpPr/>
          <p:nvPr/>
        </p:nvCxnSpPr>
        <p:spPr>
          <a:xfrm>
            <a:off x="198882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88820" y="3638833"/>
            <a:ext cx="2954129"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3360420"/>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435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942949"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4"/>
          <a:stretch>
            <a:fillRect/>
          </a:stretch>
        </p:blipFill>
        <p:spPr>
          <a:xfrm>
            <a:off x="457200" y="2907169"/>
            <a:ext cx="114300" cy="177800"/>
          </a:xfrm>
          <a:prstGeom prst="rect">
            <a:avLst/>
          </a:prstGeom>
        </p:spPr>
      </p:pic>
      <p:pic>
        <p:nvPicPr>
          <p:cNvPr id="33" name="Picture 32"/>
          <p:cNvPicPr>
            <a:picLocks noChangeAspect="1"/>
          </p:cNvPicPr>
          <p:nvPr/>
        </p:nvPicPr>
        <p:blipFill>
          <a:blip r:embed="rId5"/>
          <a:stretch>
            <a:fillRect/>
          </a:stretch>
        </p:blipFill>
        <p:spPr>
          <a:xfrm>
            <a:off x="4733289" y="2852016"/>
            <a:ext cx="419100" cy="241300"/>
          </a:xfrm>
          <a:prstGeom prst="rect">
            <a:avLst/>
          </a:prstGeom>
        </p:spPr>
      </p:pic>
      <p:sp>
        <p:nvSpPr>
          <p:cNvPr id="77" name="TextBox 76"/>
          <p:cNvSpPr txBox="1"/>
          <p:nvPr/>
        </p:nvSpPr>
        <p:spPr>
          <a:xfrm>
            <a:off x="2376176" y="3749145"/>
            <a:ext cx="2237536" cy="369332"/>
          </a:xfrm>
          <a:prstGeom prst="rect">
            <a:avLst/>
          </a:prstGeom>
          <a:noFill/>
        </p:spPr>
        <p:txBody>
          <a:bodyPr wrap="none" rtlCol="0">
            <a:spAutoFit/>
          </a:bodyPr>
          <a:lstStyle/>
          <a:p>
            <a:r>
              <a:rPr lang="en-US" sz="1800" dirty="0">
                <a:solidFill>
                  <a:srgbClr val="1D88E5"/>
                </a:solidFill>
              </a:rPr>
              <a:t>How did we get here?</a:t>
            </a:r>
          </a:p>
        </p:txBody>
      </p:sp>
      <p:sp>
        <p:nvSpPr>
          <p:cNvPr id="78" name="TextBox 77"/>
          <p:cNvSpPr txBox="1"/>
          <p:nvPr/>
        </p:nvSpPr>
        <p:spPr>
          <a:xfrm>
            <a:off x="1466022" y="1960141"/>
            <a:ext cx="1152495" cy="400110"/>
          </a:xfrm>
          <a:prstGeom prst="rect">
            <a:avLst/>
          </a:prstGeom>
          <a:noFill/>
        </p:spPr>
        <p:txBody>
          <a:bodyPr wrap="none" rtlCol="0">
            <a:spAutoFit/>
          </a:bodyPr>
          <a:lstStyle/>
          <a:p>
            <a:r>
              <a:rPr lang="en-US" sz="2000"/>
              <a:t>Base rate</a:t>
            </a:r>
            <a:endParaRPr lang="en-US" sz="2000" dirty="0"/>
          </a:p>
        </p:txBody>
      </p:sp>
      <p:sp>
        <p:nvSpPr>
          <p:cNvPr id="79" name="TextBox 78"/>
          <p:cNvSpPr txBox="1"/>
          <p:nvPr/>
        </p:nvSpPr>
        <p:spPr>
          <a:xfrm>
            <a:off x="3868089" y="1970174"/>
            <a:ext cx="2149499" cy="400110"/>
          </a:xfrm>
          <a:prstGeom prst="rect">
            <a:avLst/>
          </a:prstGeom>
          <a:noFill/>
        </p:spPr>
        <p:txBody>
          <a:bodyPr wrap="none" rtlCol="0">
            <a:spAutoFit/>
          </a:bodyPr>
          <a:lstStyle/>
          <a:p>
            <a:pPr algn="ctr"/>
            <a:r>
              <a:rPr lang="en-US" sz="2000"/>
              <a:t>Prediction for John</a:t>
            </a:r>
            <a:endParaRPr lang="en-US" sz="2000" dirty="0"/>
          </a:p>
        </p:txBody>
      </p:sp>
      <p:sp>
        <p:nvSpPr>
          <p:cNvPr id="19" name="TextBox 18"/>
          <p:cNvSpPr txBox="1"/>
          <p:nvPr/>
        </p:nvSpPr>
        <p:spPr>
          <a:xfrm>
            <a:off x="1749081" y="2386919"/>
            <a:ext cx="627095" cy="400110"/>
          </a:xfrm>
          <a:prstGeom prst="rect">
            <a:avLst/>
          </a:prstGeom>
          <a:noFill/>
        </p:spPr>
        <p:txBody>
          <a:bodyPr wrap="none" rtlCol="0">
            <a:spAutoFit/>
          </a:bodyPr>
          <a:lstStyle/>
          <a:p>
            <a:r>
              <a:rPr lang="en-US" sz="2000" dirty="0"/>
              <a:t>20%</a:t>
            </a:r>
          </a:p>
        </p:txBody>
      </p:sp>
      <p:sp>
        <p:nvSpPr>
          <p:cNvPr id="20" name="TextBox 19"/>
          <p:cNvSpPr txBox="1"/>
          <p:nvPr/>
        </p:nvSpPr>
        <p:spPr>
          <a:xfrm>
            <a:off x="4663581" y="2370284"/>
            <a:ext cx="627095" cy="400110"/>
          </a:xfrm>
          <a:prstGeom prst="rect">
            <a:avLst/>
          </a:prstGeom>
          <a:noFill/>
        </p:spPr>
        <p:txBody>
          <a:bodyPr wrap="none" rtlCol="0">
            <a:spAutoFit/>
          </a:bodyPr>
          <a:lstStyle/>
          <a:p>
            <a:r>
              <a:rPr lang="en-US" sz="2000" dirty="0"/>
              <a:t>55%</a:t>
            </a:r>
          </a:p>
        </p:txBody>
      </p:sp>
      <p:pic>
        <p:nvPicPr>
          <p:cNvPr id="21" name="Picture 20"/>
          <p:cNvPicPr>
            <a:picLocks noChangeAspect="1"/>
          </p:cNvPicPr>
          <p:nvPr/>
        </p:nvPicPr>
        <p:blipFill>
          <a:blip r:embed="rId6"/>
          <a:stretch>
            <a:fillRect/>
          </a:stretch>
        </p:blipFill>
        <p:spPr>
          <a:xfrm>
            <a:off x="503964" y="1461552"/>
            <a:ext cx="575461" cy="759709"/>
          </a:xfrm>
          <a:prstGeom prst="rect">
            <a:avLst/>
          </a:prstGeom>
        </p:spPr>
      </p:pic>
    </p:spTree>
    <p:extLst>
      <p:ext uri="{BB962C8B-B14F-4D97-AF65-F5344CB8AC3E}">
        <p14:creationId xmlns:p14="http://schemas.microsoft.com/office/powerpoint/2010/main" val="168748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29882" y="2851783"/>
            <a:ext cx="723900" cy="241300"/>
          </a:xfrm>
          <a:prstGeom prst="rect">
            <a:avLst/>
          </a:prstGeom>
        </p:spPr>
      </p:pic>
      <p:sp>
        <p:nvSpPr>
          <p:cNvPr id="10" name="Slide Number Placeholder 9"/>
          <p:cNvSpPr>
            <a:spLocks noGrp="1"/>
          </p:cNvSpPr>
          <p:nvPr>
            <p:ph type="sldNum" sz="quarter" idx="12"/>
          </p:nvPr>
        </p:nvSpPr>
        <p:spPr/>
        <p:txBody>
          <a:bodyPr/>
          <a:lstStyle/>
          <a:p>
            <a:fld id="{364FD863-39F2-0244-B8C2-644E5D96AAF3}" type="slidenum">
              <a:rPr lang="en-US" smtClean="0"/>
              <a:t>22</a:t>
            </a:fld>
            <a:endParaRPr lang="en-US" dirty="0"/>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itle 1"/>
          <p:cNvSpPr>
            <a:spLocks noGrp="1"/>
          </p:cNvSpPr>
          <p:nvPr>
            <p:ph type="title"/>
          </p:nvPr>
        </p:nvSpPr>
        <p:spPr>
          <a:xfrm>
            <a:off x="628650" y="273844"/>
            <a:ext cx="7886700" cy="994172"/>
          </a:xfrm>
        </p:spPr>
        <p:txBody>
          <a:bodyPr/>
          <a:lstStyle/>
          <a:p>
            <a:r>
              <a:rPr lang="en-US" dirty="0" err="1">
                <a:solidFill>
                  <a:srgbClr val="1E88E5"/>
                </a:solidFill>
              </a:rPr>
              <a:t>SHapley</a:t>
            </a:r>
            <a:r>
              <a:rPr lang="en-US" dirty="0">
                <a:solidFill>
                  <a:srgbClr val="1E88E5"/>
                </a:solidFill>
              </a:rPr>
              <a:t> Additive </a:t>
            </a:r>
            <a:r>
              <a:rPr lang="en-US" dirty="0" err="1">
                <a:solidFill>
                  <a:srgbClr val="1E88E5"/>
                </a:solidFill>
              </a:rPr>
              <a:t>exPlanation</a:t>
            </a:r>
            <a:r>
              <a:rPr lang="en-US" dirty="0">
                <a:solidFill>
                  <a:srgbClr val="1E88E5"/>
                </a:solidFill>
              </a:rPr>
              <a:t> (SHAP) values</a:t>
            </a:r>
            <a:endParaRPr lang="en-US" dirty="0"/>
          </a:p>
        </p:txBody>
      </p:sp>
      <p:cxnSp>
        <p:nvCxnSpPr>
          <p:cNvPr id="8" name="Straight Arrow Connector 7"/>
          <p:cNvCxnSpPr/>
          <p:nvPr/>
        </p:nvCxnSpPr>
        <p:spPr>
          <a:xfrm>
            <a:off x="525779" y="3543300"/>
            <a:ext cx="1474762"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8882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88820" y="3699673"/>
            <a:ext cx="140589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3360420"/>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435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942949"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4"/>
          <a:stretch>
            <a:fillRect/>
          </a:stretch>
        </p:blipFill>
        <p:spPr>
          <a:xfrm>
            <a:off x="457200" y="2907169"/>
            <a:ext cx="114300" cy="177800"/>
          </a:xfrm>
          <a:prstGeom prst="rect">
            <a:avLst/>
          </a:prstGeom>
        </p:spPr>
      </p:pic>
      <p:pic>
        <p:nvPicPr>
          <p:cNvPr id="32" name="Picture 31"/>
          <p:cNvPicPr>
            <a:picLocks noChangeAspect="1"/>
          </p:cNvPicPr>
          <p:nvPr/>
        </p:nvPicPr>
        <p:blipFill>
          <a:blip r:embed="rId5"/>
          <a:stretch>
            <a:fillRect/>
          </a:stretch>
        </p:blipFill>
        <p:spPr>
          <a:xfrm>
            <a:off x="2583815" y="3800198"/>
            <a:ext cx="215900" cy="215900"/>
          </a:xfrm>
          <a:prstGeom prst="rect">
            <a:avLst/>
          </a:prstGeom>
        </p:spPr>
      </p:pic>
      <p:pic>
        <p:nvPicPr>
          <p:cNvPr id="33" name="Picture 32"/>
          <p:cNvPicPr>
            <a:picLocks noChangeAspect="1"/>
          </p:cNvPicPr>
          <p:nvPr/>
        </p:nvPicPr>
        <p:blipFill>
          <a:blip r:embed="rId6"/>
          <a:stretch>
            <a:fillRect/>
          </a:stretch>
        </p:blipFill>
        <p:spPr>
          <a:xfrm>
            <a:off x="4733289" y="2852016"/>
            <a:ext cx="419100" cy="241300"/>
          </a:xfrm>
          <a:prstGeom prst="rect">
            <a:avLst/>
          </a:prstGeom>
        </p:spPr>
      </p:pic>
      <p:pic>
        <p:nvPicPr>
          <p:cNvPr id="36" name="Picture 35"/>
          <p:cNvPicPr>
            <a:picLocks noChangeAspect="1"/>
          </p:cNvPicPr>
          <p:nvPr/>
        </p:nvPicPr>
        <p:blipFill>
          <a:blip r:embed="rId7"/>
          <a:stretch>
            <a:fillRect/>
          </a:stretch>
        </p:blipFill>
        <p:spPr>
          <a:xfrm>
            <a:off x="1155210" y="3662680"/>
            <a:ext cx="215900" cy="215900"/>
          </a:xfrm>
          <a:prstGeom prst="rect">
            <a:avLst/>
          </a:prstGeom>
        </p:spPr>
      </p:pic>
      <p:sp>
        <p:nvSpPr>
          <p:cNvPr id="37" name="TextBox 36"/>
          <p:cNvSpPr txBox="1"/>
          <p:nvPr/>
        </p:nvSpPr>
        <p:spPr>
          <a:xfrm>
            <a:off x="736894" y="3891423"/>
            <a:ext cx="1052532" cy="369332"/>
          </a:xfrm>
          <a:prstGeom prst="rect">
            <a:avLst/>
          </a:prstGeom>
          <a:noFill/>
        </p:spPr>
        <p:txBody>
          <a:bodyPr wrap="none" rtlCol="0">
            <a:spAutoFit/>
          </a:bodyPr>
          <a:lstStyle/>
          <a:p>
            <a:r>
              <a:rPr lang="en-US" sz="1800">
                <a:solidFill>
                  <a:srgbClr val="1D88E5"/>
                </a:solidFill>
              </a:rPr>
              <a:t>Base rate</a:t>
            </a:r>
          </a:p>
        </p:txBody>
      </p:sp>
      <p:sp>
        <p:nvSpPr>
          <p:cNvPr id="38" name="TextBox 37"/>
          <p:cNvSpPr txBox="1"/>
          <p:nvPr/>
        </p:nvSpPr>
        <p:spPr>
          <a:xfrm>
            <a:off x="2182570" y="4016098"/>
            <a:ext cx="995529" cy="369332"/>
          </a:xfrm>
          <a:prstGeom prst="rect">
            <a:avLst/>
          </a:prstGeom>
          <a:noFill/>
        </p:spPr>
        <p:txBody>
          <a:bodyPr wrap="none" rtlCol="0">
            <a:spAutoFit/>
          </a:bodyPr>
          <a:lstStyle/>
          <a:p>
            <a:r>
              <a:rPr lang="en-US" sz="1800" dirty="0">
                <a:solidFill>
                  <a:srgbClr val="1D88E5"/>
                </a:solidFill>
              </a:rPr>
              <a:t>Age = 20</a:t>
            </a:r>
          </a:p>
        </p:txBody>
      </p:sp>
      <p:cxnSp>
        <p:nvCxnSpPr>
          <p:cNvPr id="39" name="Straight Arrow Connector 38"/>
          <p:cNvCxnSpPr/>
          <p:nvPr/>
        </p:nvCxnSpPr>
        <p:spPr>
          <a:xfrm>
            <a:off x="3394710" y="3543300"/>
            <a:ext cx="288036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749081" y="2386919"/>
            <a:ext cx="627095" cy="400110"/>
          </a:xfrm>
          <a:prstGeom prst="rect">
            <a:avLst/>
          </a:prstGeom>
          <a:noFill/>
        </p:spPr>
        <p:txBody>
          <a:bodyPr wrap="none" rtlCol="0">
            <a:spAutoFit/>
          </a:bodyPr>
          <a:lstStyle/>
          <a:p>
            <a:r>
              <a:rPr lang="en-US" sz="2000"/>
              <a:t>20%</a:t>
            </a:r>
          </a:p>
        </p:txBody>
      </p:sp>
      <p:pic>
        <p:nvPicPr>
          <p:cNvPr id="43" name="Picture 42"/>
          <p:cNvPicPr>
            <a:picLocks noChangeAspect="1"/>
          </p:cNvPicPr>
          <p:nvPr/>
        </p:nvPicPr>
        <p:blipFill>
          <a:blip r:embed="rId8"/>
          <a:stretch>
            <a:fillRect/>
          </a:stretch>
        </p:blipFill>
        <p:spPr>
          <a:xfrm>
            <a:off x="4761229" y="3653632"/>
            <a:ext cx="215900" cy="215900"/>
          </a:xfrm>
          <a:prstGeom prst="rect">
            <a:avLst/>
          </a:prstGeom>
        </p:spPr>
      </p:pic>
      <p:cxnSp>
        <p:nvCxnSpPr>
          <p:cNvPr id="48" name="Straight Arrow Connector 47"/>
          <p:cNvCxnSpPr/>
          <p:nvPr/>
        </p:nvCxnSpPr>
        <p:spPr>
          <a:xfrm>
            <a:off x="338709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092592" y="2381028"/>
            <a:ext cx="627095" cy="400110"/>
          </a:xfrm>
          <a:prstGeom prst="rect">
            <a:avLst/>
          </a:prstGeom>
          <a:noFill/>
        </p:spPr>
        <p:txBody>
          <a:bodyPr wrap="none" rtlCol="0">
            <a:spAutoFit/>
          </a:bodyPr>
          <a:lstStyle/>
          <a:p>
            <a:r>
              <a:rPr lang="en-US" sz="2000" dirty="0"/>
              <a:t>35%</a:t>
            </a:r>
          </a:p>
        </p:txBody>
      </p:sp>
      <p:cxnSp>
        <p:nvCxnSpPr>
          <p:cNvPr id="50" name="Straight Arrow Connector 49"/>
          <p:cNvCxnSpPr/>
          <p:nvPr/>
        </p:nvCxnSpPr>
        <p:spPr>
          <a:xfrm>
            <a:off x="6275070" y="3714913"/>
            <a:ext cx="156591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294936" y="3896886"/>
            <a:ext cx="1171346" cy="369332"/>
          </a:xfrm>
          <a:prstGeom prst="rect">
            <a:avLst/>
          </a:prstGeom>
          <a:noFill/>
        </p:spPr>
        <p:txBody>
          <a:bodyPr wrap="none" rtlCol="0">
            <a:spAutoFit/>
          </a:bodyPr>
          <a:lstStyle/>
          <a:p>
            <a:r>
              <a:rPr lang="en-US" sz="1800" dirty="0">
                <a:solidFill>
                  <a:srgbClr val="1D88E5"/>
                </a:solidFill>
              </a:rPr>
              <a:t>Day trader</a:t>
            </a:r>
          </a:p>
        </p:txBody>
      </p:sp>
      <p:sp>
        <p:nvSpPr>
          <p:cNvPr id="53" name="TextBox 52"/>
          <p:cNvSpPr txBox="1"/>
          <p:nvPr/>
        </p:nvSpPr>
        <p:spPr>
          <a:xfrm>
            <a:off x="6131966" y="3800198"/>
            <a:ext cx="1921616" cy="369332"/>
          </a:xfrm>
          <a:prstGeom prst="rect">
            <a:avLst/>
          </a:prstGeom>
          <a:noFill/>
        </p:spPr>
        <p:txBody>
          <a:bodyPr wrap="none" rtlCol="0">
            <a:spAutoFit/>
          </a:bodyPr>
          <a:lstStyle/>
          <a:p>
            <a:r>
              <a:rPr lang="en-US" sz="1800" dirty="0">
                <a:solidFill>
                  <a:srgbClr val="1D88E5"/>
                </a:solidFill>
              </a:rPr>
              <a:t>Open accounts = 1</a:t>
            </a:r>
          </a:p>
        </p:txBody>
      </p:sp>
      <p:cxnSp>
        <p:nvCxnSpPr>
          <p:cNvPr id="55" name="Straight Arrow Connector 54"/>
          <p:cNvCxnSpPr/>
          <p:nvPr/>
        </p:nvCxnSpPr>
        <p:spPr>
          <a:xfrm>
            <a:off x="627507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961522" y="2386278"/>
            <a:ext cx="627095" cy="400110"/>
          </a:xfrm>
          <a:prstGeom prst="rect">
            <a:avLst/>
          </a:prstGeom>
          <a:noFill/>
        </p:spPr>
        <p:txBody>
          <a:bodyPr wrap="none" rtlCol="0">
            <a:spAutoFit/>
          </a:bodyPr>
          <a:lstStyle/>
          <a:p>
            <a:r>
              <a:rPr lang="en-US" sz="2000" dirty="0"/>
              <a:t>70%</a:t>
            </a:r>
          </a:p>
        </p:txBody>
      </p:sp>
      <p:cxnSp>
        <p:nvCxnSpPr>
          <p:cNvPr id="60" name="Straight Arrow Connector 59"/>
          <p:cNvCxnSpPr/>
          <p:nvPr/>
        </p:nvCxnSpPr>
        <p:spPr>
          <a:xfrm>
            <a:off x="783336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9"/>
          <a:stretch>
            <a:fillRect/>
          </a:stretch>
        </p:blipFill>
        <p:spPr>
          <a:xfrm>
            <a:off x="6938643" y="3423842"/>
            <a:ext cx="215900" cy="215900"/>
          </a:xfrm>
          <a:prstGeom prst="rect">
            <a:avLst/>
          </a:prstGeom>
        </p:spPr>
      </p:pic>
      <p:cxnSp>
        <p:nvCxnSpPr>
          <p:cNvPr id="62" name="Straight Arrow Connector 61"/>
          <p:cNvCxnSpPr/>
          <p:nvPr/>
        </p:nvCxnSpPr>
        <p:spPr>
          <a:xfrm flipH="1">
            <a:off x="4960620" y="3908148"/>
            <a:ext cx="288036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10"/>
          <a:stretch>
            <a:fillRect/>
          </a:stretch>
        </p:blipFill>
        <p:spPr>
          <a:xfrm>
            <a:off x="6324253" y="3996572"/>
            <a:ext cx="215900" cy="215900"/>
          </a:xfrm>
          <a:prstGeom prst="rect">
            <a:avLst/>
          </a:prstGeom>
        </p:spPr>
      </p:pic>
      <p:sp>
        <p:nvSpPr>
          <p:cNvPr id="64" name="TextBox 63"/>
          <p:cNvSpPr txBox="1"/>
          <p:nvPr/>
        </p:nvSpPr>
        <p:spPr>
          <a:xfrm>
            <a:off x="5943543" y="4173451"/>
            <a:ext cx="942887" cy="369332"/>
          </a:xfrm>
          <a:prstGeom prst="rect">
            <a:avLst/>
          </a:prstGeom>
          <a:noFill/>
        </p:spPr>
        <p:txBody>
          <a:bodyPr wrap="none" rtlCol="0">
            <a:spAutoFit/>
          </a:bodyPr>
          <a:lstStyle/>
          <a:p>
            <a:r>
              <a:rPr lang="en-US" sz="1800" dirty="0">
                <a:solidFill>
                  <a:srgbClr val="F7004B"/>
                </a:solidFill>
              </a:rPr>
              <a:t>Married</a:t>
            </a:r>
          </a:p>
        </p:txBody>
      </p:sp>
      <p:sp>
        <p:nvSpPr>
          <p:cNvPr id="65" name="TextBox 64"/>
          <p:cNvSpPr txBox="1"/>
          <p:nvPr/>
        </p:nvSpPr>
        <p:spPr>
          <a:xfrm>
            <a:off x="7519812" y="2367419"/>
            <a:ext cx="627095" cy="400110"/>
          </a:xfrm>
          <a:prstGeom prst="rect">
            <a:avLst/>
          </a:prstGeom>
          <a:noFill/>
        </p:spPr>
        <p:txBody>
          <a:bodyPr wrap="none" rtlCol="0">
            <a:spAutoFit/>
          </a:bodyPr>
          <a:lstStyle/>
          <a:p>
            <a:r>
              <a:rPr lang="en-US" sz="2000" dirty="0"/>
              <a:t>9</a:t>
            </a:r>
            <a:r>
              <a:rPr lang="en-US" sz="2000"/>
              <a:t>0</a:t>
            </a:r>
            <a:r>
              <a:rPr lang="en-US" sz="2000" dirty="0"/>
              <a:t>%</a:t>
            </a:r>
          </a:p>
        </p:txBody>
      </p:sp>
      <p:sp>
        <p:nvSpPr>
          <p:cNvPr id="66" name="TextBox 65"/>
          <p:cNvSpPr txBox="1"/>
          <p:nvPr/>
        </p:nvSpPr>
        <p:spPr>
          <a:xfrm>
            <a:off x="4663581" y="2370284"/>
            <a:ext cx="627095" cy="400110"/>
          </a:xfrm>
          <a:prstGeom prst="rect">
            <a:avLst/>
          </a:prstGeom>
          <a:noFill/>
        </p:spPr>
        <p:txBody>
          <a:bodyPr wrap="none" rtlCol="0">
            <a:spAutoFit/>
          </a:bodyPr>
          <a:lstStyle/>
          <a:p>
            <a:r>
              <a:rPr lang="en-US" sz="2000" dirty="0"/>
              <a:t>55%</a:t>
            </a:r>
          </a:p>
        </p:txBody>
      </p:sp>
      <p:pic>
        <p:nvPicPr>
          <p:cNvPr id="46" name="Picture 45"/>
          <p:cNvPicPr>
            <a:picLocks noChangeAspect="1"/>
          </p:cNvPicPr>
          <p:nvPr/>
        </p:nvPicPr>
        <p:blipFill>
          <a:blip r:embed="rId11"/>
          <a:stretch>
            <a:fillRect/>
          </a:stretch>
        </p:blipFill>
        <p:spPr>
          <a:xfrm>
            <a:off x="503964" y="1461552"/>
            <a:ext cx="575461" cy="759709"/>
          </a:xfrm>
          <a:prstGeom prst="rect">
            <a:avLst/>
          </a:prstGeom>
        </p:spPr>
      </p:pic>
      <p:pic>
        <p:nvPicPr>
          <p:cNvPr id="4" name="Picture 3"/>
          <p:cNvPicPr>
            <a:picLocks noChangeAspect="1"/>
          </p:cNvPicPr>
          <p:nvPr/>
        </p:nvPicPr>
        <p:blipFill>
          <a:blip r:embed="rId12"/>
          <a:stretch>
            <a:fillRect/>
          </a:stretch>
        </p:blipFill>
        <p:spPr>
          <a:xfrm>
            <a:off x="2824299" y="2851607"/>
            <a:ext cx="1143000" cy="241300"/>
          </a:xfrm>
          <a:prstGeom prst="rect">
            <a:avLst/>
          </a:prstGeom>
        </p:spPr>
      </p:pic>
      <p:pic>
        <p:nvPicPr>
          <p:cNvPr id="7" name="Picture 6"/>
          <p:cNvPicPr>
            <a:picLocks noChangeAspect="1"/>
          </p:cNvPicPr>
          <p:nvPr/>
        </p:nvPicPr>
        <p:blipFill>
          <a:blip r:embed="rId13"/>
          <a:stretch>
            <a:fillRect/>
          </a:stretch>
        </p:blipFill>
        <p:spPr>
          <a:xfrm>
            <a:off x="5539394" y="2850975"/>
            <a:ext cx="1485900" cy="241300"/>
          </a:xfrm>
          <a:prstGeom prst="rect">
            <a:avLst/>
          </a:prstGeom>
        </p:spPr>
      </p:pic>
      <p:pic>
        <p:nvPicPr>
          <p:cNvPr id="9" name="Picture 8"/>
          <p:cNvPicPr>
            <a:picLocks noChangeAspect="1"/>
          </p:cNvPicPr>
          <p:nvPr/>
        </p:nvPicPr>
        <p:blipFill>
          <a:blip r:embed="rId14"/>
          <a:stretch>
            <a:fillRect/>
          </a:stretch>
        </p:blipFill>
        <p:spPr>
          <a:xfrm>
            <a:off x="6932930" y="2851409"/>
            <a:ext cx="1816100" cy="241300"/>
          </a:xfrm>
          <a:prstGeom prst="rect">
            <a:avLst/>
          </a:prstGeom>
        </p:spPr>
      </p:pic>
    </p:spTree>
    <p:extLst>
      <p:ext uri="{BB962C8B-B14F-4D97-AF65-F5344CB8AC3E}">
        <p14:creationId xmlns:p14="http://schemas.microsoft.com/office/powerpoint/2010/main" val="166010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7"/>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53"/>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8" grpId="1"/>
      <p:bldP spid="42" grpId="0"/>
      <p:bldP spid="49" grpId="0"/>
      <p:bldP spid="49" grpId="1"/>
      <p:bldP spid="52" grpId="0"/>
      <p:bldP spid="52" grpId="1"/>
      <p:bldP spid="53" grpId="0"/>
      <p:bldP spid="53" grpId="1"/>
      <p:bldP spid="57" grpId="0"/>
      <p:bldP spid="57" grpId="1"/>
      <p:bldP spid="64" grpId="0"/>
      <p:bldP spid="65" grpId="0"/>
      <p:bldP spid="65" grpId="1"/>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364FD863-39F2-0244-B8C2-644E5D96AAF3}" type="slidenum">
              <a:rPr lang="en-US" smtClean="0"/>
              <a:t>23</a:t>
            </a:fld>
            <a:endParaRPr lang="en-US" dirty="0"/>
          </a:p>
        </p:txBody>
      </p:sp>
      <p:sp>
        <p:nvSpPr>
          <p:cNvPr id="18" name="Rectangle 17"/>
          <p:cNvSpPr/>
          <p:nvPr/>
        </p:nvSpPr>
        <p:spPr>
          <a:xfrm>
            <a:off x="6194307" y="3898032"/>
            <a:ext cx="527287" cy="28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itle 1"/>
          <p:cNvSpPr>
            <a:spLocks noGrp="1"/>
          </p:cNvSpPr>
          <p:nvPr>
            <p:ph type="title"/>
          </p:nvPr>
        </p:nvSpPr>
        <p:spPr>
          <a:xfrm>
            <a:off x="628650" y="273844"/>
            <a:ext cx="7886700" cy="994172"/>
          </a:xfrm>
        </p:spPr>
        <p:txBody>
          <a:bodyPr/>
          <a:lstStyle/>
          <a:p>
            <a:r>
              <a:rPr lang="en-US" dirty="0" err="1">
                <a:solidFill>
                  <a:srgbClr val="1E88E5"/>
                </a:solidFill>
              </a:rPr>
              <a:t>SHapley</a:t>
            </a:r>
            <a:r>
              <a:rPr lang="en-US" dirty="0">
                <a:solidFill>
                  <a:srgbClr val="1E88E5"/>
                </a:solidFill>
              </a:rPr>
              <a:t> Additive </a:t>
            </a:r>
            <a:r>
              <a:rPr lang="en-US" dirty="0" err="1">
                <a:solidFill>
                  <a:srgbClr val="1E88E5"/>
                </a:solidFill>
              </a:rPr>
              <a:t>exPlanation</a:t>
            </a:r>
            <a:r>
              <a:rPr lang="en-US" dirty="0">
                <a:solidFill>
                  <a:srgbClr val="1E88E5"/>
                </a:solidFill>
              </a:rPr>
              <a:t> (SHAP) values</a:t>
            </a:r>
            <a:endParaRPr lang="en-US" dirty="0"/>
          </a:p>
        </p:txBody>
      </p:sp>
      <p:cxnSp>
        <p:nvCxnSpPr>
          <p:cNvPr id="8" name="Straight Arrow Connector 7"/>
          <p:cNvCxnSpPr/>
          <p:nvPr/>
        </p:nvCxnSpPr>
        <p:spPr>
          <a:xfrm>
            <a:off x="525779" y="3543300"/>
            <a:ext cx="1474762"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8882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88820" y="3699673"/>
            <a:ext cx="140589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3360420"/>
            <a:ext cx="914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4350"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942949" y="3120390"/>
            <a:ext cx="0" cy="24003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stretch>
            <a:fillRect/>
          </a:stretch>
        </p:blipFill>
        <p:spPr>
          <a:xfrm>
            <a:off x="457200" y="2907169"/>
            <a:ext cx="114300" cy="177800"/>
          </a:xfrm>
          <a:prstGeom prst="rect">
            <a:avLst/>
          </a:prstGeom>
        </p:spPr>
      </p:pic>
      <p:pic>
        <p:nvPicPr>
          <p:cNvPr id="32" name="Picture 31"/>
          <p:cNvPicPr>
            <a:picLocks noChangeAspect="1"/>
          </p:cNvPicPr>
          <p:nvPr/>
        </p:nvPicPr>
        <p:blipFill>
          <a:blip r:embed="rId4"/>
          <a:stretch>
            <a:fillRect/>
          </a:stretch>
        </p:blipFill>
        <p:spPr>
          <a:xfrm>
            <a:off x="2583815" y="3800198"/>
            <a:ext cx="215900" cy="215900"/>
          </a:xfrm>
          <a:prstGeom prst="rect">
            <a:avLst/>
          </a:prstGeom>
        </p:spPr>
      </p:pic>
      <p:pic>
        <p:nvPicPr>
          <p:cNvPr id="33" name="Picture 32"/>
          <p:cNvPicPr>
            <a:picLocks noChangeAspect="1"/>
          </p:cNvPicPr>
          <p:nvPr/>
        </p:nvPicPr>
        <p:blipFill>
          <a:blip r:embed="rId5"/>
          <a:stretch>
            <a:fillRect/>
          </a:stretch>
        </p:blipFill>
        <p:spPr>
          <a:xfrm>
            <a:off x="4733289" y="2852016"/>
            <a:ext cx="419100" cy="241300"/>
          </a:xfrm>
          <a:prstGeom prst="rect">
            <a:avLst/>
          </a:prstGeom>
        </p:spPr>
      </p:pic>
      <p:pic>
        <p:nvPicPr>
          <p:cNvPr id="36" name="Picture 35"/>
          <p:cNvPicPr>
            <a:picLocks noChangeAspect="1"/>
          </p:cNvPicPr>
          <p:nvPr/>
        </p:nvPicPr>
        <p:blipFill>
          <a:blip r:embed="rId6"/>
          <a:stretch>
            <a:fillRect/>
          </a:stretch>
        </p:blipFill>
        <p:spPr>
          <a:xfrm>
            <a:off x="1155210" y="3662680"/>
            <a:ext cx="215900" cy="215900"/>
          </a:xfrm>
          <a:prstGeom prst="rect">
            <a:avLst/>
          </a:prstGeom>
        </p:spPr>
      </p:pic>
      <p:cxnSp>
        <p:nvCxnSpPr>
          <p:cNvPr id="39" name="Straight Arrow Connector 38"/>
          <p:cNvCxnSpPr/>
          <p:nvPr/>
        </p:nvCxnSpPr>
        <p:spPr>
          <a:xfrm>
            <a:off x="3394710" y="3543300"/>
            <a:ext cx="288036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7"/>
          <a:stretch>
            <a:fillRect/>
          </a:stretch>
        </p:blipFill>
        <p:spPr>
          <a:xfrm>
            <a:off x="4761229" y="3653632"/>
            <a:ext cx="215900" cy="215900"/>
          </a:xfrm>
          <a:prstGeom prst="rect">
            <a:avLst/>
          </a:prstGeom>
        </p:spPr>
      </p:pic>
      <p:cxnSp>
        <p:nvCxnSpPr>
          <p:cNvPr id="50" name="Straight Arrow Connector 49"/>
          <p:cNvCxnSpPr/>
          <p:nvPr/>
        </p:nvCxnSpPr>
        <p:spPr>
          <a:xfrm>
            <a:off x="6275070" y="3714913"/>
            <a:ext cx="156591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8"/>
          <a:stretch>
            <a:fillRect/>
          </a:stretch>
        </p:blipFill>
        <p:spPr>
          <a:xfrm>
            <a:off x="6938643" y="3423842"/>
            <a:ext cx="215900" cy="215900"/>
          </a:xfrm>
          <a:prstGeom prst="rect">
            <a:avLst/>
          </a:prstGeom>
        </p:spPr>
      </p:pic>
      <p:cxnSp>
        <p:nvCxnSpPr>
          <p:cNvPr id="62" name="Straight Arrow Connector 61"/>
          <p:cNvCxnSpPr/>
          <p:nvPr/>
        </p:nvCxnSpPr>
        <p:spPr>
          <a:xfrm flipH="1">
            <a:off x="4960620" y="3908148"/>
            <a:ext cx="288036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9"/>
          <a:stretch>
            <a:fillRect/>
          </a:stretch>
        </p:blipFill>
        <p:spPr>
          <a:xfrm>
            <a:off x="6324253" y="3996572"/>
            <a:ext cx="215900" cy="215900"/>
          </a:xfrm>
          <a:prstGeom prst="rect">
            <a:avLst/>
          </a:prstGeom>
        </p:spPr>
      </p:pic>
      <p:sp>
        <p:nvSpPr>
          <p:cNvPr id="45" name="TextBox 44"/>
          <p:cNvSpPr txBox="1"/>
          <p:nvPr/>
        </p:nvSpPr>
        <p:spPr>
          <a:xfrm>
            <a:off x="0" y="1602018"/>
            <a:ext cx="9143999" cy="369332"/>
          </a:xfrm>
          <a:prstGeom prst="rect">
            <a:avLst/>
          </a:prstGeom>
          <a:noFill/>
        </p:spPr>
        <p:txBody>
          <a:bodyPr wrap="square" rtlCol="0">
            <a:spAutoFit/>
          </a:bodyPr>
          <a:lstStyle/>
          <a:p>
            <a:pPr algn="ctr"/>
            <a:r>
              <a:rPr lang="en-US" sz="1800" b="1" dirty="0"/>
              <a:t>The order matters!</a:t>
            </a:r>
          </a:p>
        </p:txBody>
      </p:sp>
      <p:pic>
        <p:nvPicPr>
          <p:cNvPr id="23" name="Picture 22"/>
          <p:cNvPicPr>
            <a:picLocks noChangeAspect="1"/>
          </p:cNvPicPr>
          <p:nvPr/>
        </p:nvPicPr>
        <p:blipFill>
          <a:blip r:embed="rId10"/>
          <a:stretch>
            <a:fillRect/>
          </a:stretch>
        </p:blipFill>
        <p:spPr>
          <a:xfrm>
            <a:off x="1629882" y="2851783"/>
            <a:ext cx="723900" cy="241300"/>
          </a:xfrm>
          <a:prstGeom prst="rect">
            <a:avLst/>
          </a:prstGeom>
        </p:spPr>
      </p:pic>
      <p:sp>
        <p:nvSpPr>
          <p:cNvPr id="24" name="TextBox 23"/>
          <p:cNvSpPr txBox="1"/>
          <p:nvPr/>
        </p:nvSpPr>
        <p:spPr>
          <a:xfrm>
            <a:off x="2182570" y="4016098"/>
            <a:ext cx="995529" cy="369332"/>
          </a:xfrm>
          <a:prstGeom prst="rect">
            <a:avLst/>
          </a:prstGeom>
          <a:noFill/>
        </p:spPr>
        <p:txBody>
          <a:bodyPr wrap="none" rtlCol="0">
            <a:spAutoFit/>
          </a:bodyPr>
          <a:lstStyle/>
          <a:p>
            <a:r>
              <a:rPr lang="en-US" sz="1800" dirty="0">
                <a:solidFill>
                  <a:srgbClr val="1D88E5"/>
                </a:solidFill>
              </a:rPr>
              <a:t>Age = 20</a:t>
            </a:r>
          </a:p>
        </p:txBody>
      </p:sp>
      <p:sp>
        <p:nvSpPr>
          <p:cNvPr id="25" name="TextBox 24"/>
          <p:cNvSpPr txBox="1"/>
          <p:nvPr/>
        </p:nvSpPr>
        <p:spPr>
          <a:xfrm>
            <a:off x="4294936" y="3896886"/>
            <a:ext cx="1171346" cy="369332"/>
          </a:xfrm>
          <a:prstGeom prst="rect">
            <a:avLst/>
          </a:prstGeom>
          <a:noFill/>
        </p:spPr>
        <p:txBody>
          <a:bodyPr wrap="none" rtlCol="0">
            <a:spAutoFit/>
          </a:bodyPr>
          <a:lstStyle/>
          <a:p>
            <a:r>
              <a:rPr lang="en-US" sz="1800" dirty="0">
                <a:solidFill>
                  <a:srgbClr val="1D88E5"/>
                </a:solidFill>
              </a:rPr>
              <a:t>Day trader</a:t>
            </a:r>
          </a:p>
        </p:txBody>
      </p:sp>
      <p:sp>
        <p:nvSpPr>
          <p:cNvPr id="2" name="Rectangle 1"/>
          <p:cNvSpPr/>
          <p:nvPr/>
        </p:nvSpPr>
        <p:spPr>
          <a:xfrm>
            <a:off x="1401841" y="1953929"/>
            <a:ext cx="6340325" cy="369332"/>
          </a:xfrm>
          <a:prstGeom prst="rect">
            <a:avLst/>
          </a:prstGeom>
        </p:spPr>
        <p:txBody>
          <a:bodyPr wrap="none">
            <a:spAutoFit/>
          </a:bodyPr>
          <a:lstStyle/>
          <a:p>
            <a:pPr algn="ctr"/>
            <a:r>
              <a:rPr lang="en-US" sz="1800" b="1" dirty="0"/>
              <a:t>SHAP values result from averaging over all N! possible orderings.</a:t>
            </a:r>
          </a:p>
        </p:txBody>
      </p:sp>
    </p:spTree>
    <p:extLst>
      <p:ext uri="{BB962C8B-B14F-4D97-AF65-F5344CB8AC3E}">
        <p14:creationId xmlns:p14="http://schemas.microsoft.com/office/powerpoint/2010/main" val="19947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869B8-1A00-844E-8A39-B6ABB3D96B08}"/>
              </a:ext>
            </a:extLst>
          </p:cNvPr>
          <p:cNvSpPr>
            <a:spLocks noGrp="1"/>
          </p:cNvSpPr>
          <p:nvPr>
            <p:ph type="title"/>
          </p:nvPr>
        </p:nvSpPr>
        <p:spPr>
          <a:xfrm>
            <a:off x="628650" y="2006799"/>
            <a:ext cx="7886700" cy="994172"/>
          </a:xfrm>
        </p:spPr>
        <p:txBody>
          <a:bodyPr/>
          <a:lstStyle/>
          <a:p>
            <a:pPr algn="ctr"/>
            <a:r>
              <a:rPr lang="en-US" dirty="0" err="1"/>
              <a:t>DeepLift</a:t>
            </a:r>
            <a:endParaRPr lang="en-US" dirty="0"/>
          </a:p>
        </p:txBody>
      </p:sp>
      <p:sp>
        <p:nvSpPr>
          <p:cNvPr id="3" name="Content Placeholder 2">
            <a:extLst>
              <a:ext uri="{FF2B5EF4-FFF2-40B4-BE49-F238E27FC236}">
                <a16:creationId xmlns:a16="http://schemas.microsoft.com/office/drawing/2014/main" id="{49A5C68F-91F3-6544-9A75-D68812FE55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20700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79"/>
            <a:ext cx="8229600" cy="857250"/>
          </a:xfrm>
        </p:spPr>
        <p:txBody>
          <a:bodyPr>
            <a:noAutofit/>
          </a:bodyPr>
          <a:lstStyle/>
          <a:p>
            <a:r>
              <a:rPr lang="en-US" sz="3600" dirty="0">
                <a:uFillTx/>
              </a:rPr>
              <a:t>How can we find the important </a:t>
            </a:r>
            <a:r>
              <a:rPr lang="en-US" sz="3600" dirty="0"/>
              <a:t>parts of the input for a given prediction</a:t>
            </a:r>
            <a:r>
              <a:rPr lang="en-US" sz="3600" dirty="0">
                <a:uFillTx/>
              </a:rPr>
              <a:t>?</a:t>
            </a:r>
          </a:p>
        </p:txBody>
      </p:sp>
      <p:sp>
        <p:nvSpPr>
          <p:cNvPr id="4" name="TextBox 3"/>
          <p:cNvSpPr txBox="1">
            <a:spLocks/>
          </p:cNvSpPr>
          <p:nvPr/>
        </p:nvSpPr>
        <p:spPr>
          <a:xfrm>
            <a:off x="2795571" y="1343939"/>
            <a:ext cx="2344053" cy="400110"/>
          </a:xfrm>
          <a:prstGeom prst="rect">
            <a:avLst/>
          </a:prstGeom>
          <a:noFill/>
        </p:spPr>
        <p:txBody>
          <a:bodyPr wrap="square" rtlCol="0">
            <a:spAutoFit/>
          </a:bodyPr>
          <a:lstStyle/>
          <a:p>
            <a:r>
              <a:rPr lang="en-US" sz="2000" dirty="0"/>
              <a:t>Output</a:t>
            </a:r>
            <a:endParaRPr lang="en-US" sz="2000" dirty="0">
              <a:uFillTx/>
            </a:endParaRPr>
          </a:p>
        </p:txBody>
      </p:sp>
      <p:grpSp>
        <p:nvGrpSpPr>
          <p:cNvPr id="116" name="Group 115"/>
          <p:cNvGrpSpPr/>
          <p:nvPr/>
        </p:nvGrpSpPr>
        <p:grpSpPr>
          <a:xfrm>
            <a:off x="1315312" y="1448840"/>
            <a:ext cx="2754911" cy="3061141"/>
            <a:chOff x="1315310" y="1448841"/>
            <a:chExt cx="2754911" cy="2736750"/>
          </a:xfrm>
        </p:grpSpPr>
        <p:sp>
          <p:nvSpPr>
            <p:cNvPr id="5" name="Oval 4"/>
            <p:cNvSpPr>
              <a:spLocks/>
            </p:cNvSpPr>
            <p:nvPr/>
          </p:nvSpPr>
          <p:spPr>
            <a:xfrm>
              <a:off x="1338775"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6" name="Oval 5"/>
            <p:cNvSpPr>
              <a:spLocks/>
            </p:cNvSpPr>
            <p:nvPr/>
          </p:nvSpPr>
          <p:spPr>
            <a:xfrm>
              <a:off x="1831417"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7" name="Oval 6"/>
            <p:cNvSpPr>
              <a:spLocks/>
            </p:cNvSpPr>
            <p:nvPr/>
          </p:nvSpPr>
          <p:spPr>
            <a:xfrm>
              <a:off x="2789234"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8" name="Oval 7"/>
            <p:cNvSpPr>
              <a:spLocks/>
            </p:cNvSpPr>
            <p:nvPr/>
          </p:nvSpPr>
          <p:spPr>
            <a:xfrm>
              <a:off x="2324059" y="2647964"/>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9" name="Oval 8"/>
            <p:cNvSpPr>
              <a:spLocks/>
            </p:cNvSpPr>
            <p:nvPr/>
          </p:nvSpPr>
          <p:spPr>
            <a:xfrm>
              <a:off x="3714710"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 name="TextBox 9"/>
            <p:cNvSpPr txBox="1">
              <a:spLocks/>
            </p:cNvSpPr>
            <p:nvPr/>
          </p:nvSpPr>
          <p:spPr>
            <a:xfrm>
              <a:off x="3129476" y="2461429"/>
              <a:ext cx="585234" cy="467774"/>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11" name="Oval 10"/>
            <p:cNvSpPr>
              <a:spLocks/>
            </p:cNvSpPr>
            <p:nvPr/>
          </p:nvSpPr>
          <p:spPr>
            <a:xfrm>
              <a:off x="1354044" y="2025049"/>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 name="Oval 11"/>
            <p:cNvSpPr>
              <a:spLocks/>
            </p:cNvSpPr>
            <p:nvPr/>
          </p:nvSpPr>
          <p:spPr>
            <a:xfrm>
              <a:off x="1846686" y="2025049"/>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3" name="Oval 12"/>
            <p:cNvSpPr>
              <a:spLocks/>
            </p:cNvSpPr>
            <p:nvPr/>
          </p:nvSpPr>
          <p:spPr>
            <a:xfrm>
              <a:off x="2804503" y="2025049"/>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4" name="Oval 13"/>
            <p:cNvSpPr>
              <a:spLocks/>
            </p:cNvSpPr>
            <p:nvPr/>
          </p:nvSpPr>
          <p:spPr>
            <a:xfrm>
              <a:off x="2339328" y="2025049"/>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5" name="Oval 14"/>
            <p:cNvSpPr>
              <a:spLocks/>
            </p:cNvSpPr>
            <p:nvPr/>
          </p:nvSpPr>
          <p:spPr>
            <a:xfrm>
              <a:off x="3729979" y="2025049"/>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 name="TextBox 15"/>
            <p:cNvSpPr txBox="1">
              <a:spLocks/>
            </p:cNvSpPr>
            <p:nvPr/>
          </p:nvSpPr>
          <p:spPr>
            <a:xfrm>
              <a:off x="3144745" y="1838520"/>
              <a:ext cx="585234" cy="467774"/>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17" name="Oval 16"/>
            <p:cNvSpPr>
              <a:spLocks/>
            </p:cNvSpPr>
            <p:nvPr/>
          </p:nvSpPr>
          <p:spPr>
            <a:xfrm>
              <a:off x="2464261" y="1448841"/>
              <a:ext cx="340242" cy="2551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cxnSp>
          <p:nvCxnSpPr>
            <p:cNvPr id="18" name="Straight Arrow Connector 17"/>
            <p:cNvCxnSpPr>
              <a:stCxn id="11" idx="0"/>
              <a:endCxn id="17" idx="4"/>
            </p:cNvCxnSpPr>
            <p:nvPr/>
          </p:nvCxnSpPr>
          <p:spPr>
            <a:xfrm flipV="1">
              <a:off x="1524166" y="1704023"/>
              <a:ext cx="1110217"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0"/>
              <a:endCxn id="17" idx="4"/>
            </p:cNvCxnSpPr>
            <p:nvPr/>
          </p:nvCxnSpPr>
          <p:spPr>
            <a:xfrm flipV="1">
              <a:off x="2016808" y="1704023"/>
              <a:ext cx="617575"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0"/>
              <a:endCxn id="17" idx="4"/>
            </p:cNvCxnSpPr>
            <p:nvPr/>
          </p:nvCxnSpPr>
          <p:spPr>
            <a:xfrm flipV="1">
              <a:off x="2509450" y="1704023"/>
              <a:ext cx="124933"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0"/>
              <a:endCxn id="17" idx="4"/>
            </p:cNvCxnSpPr>
            <p:nvPr/>
          </p:nvCxnSpPr>
          <p:spPr>
            <a:xfrm flipH="1" flipV="1">
              <a:off x="2634382" y="1704023"/>
              <a:ext cx="340242"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0"/>
              <a:endCxn id="17" idx="4"/>
            </p:cNvCxnSpPr>
            <p:nvPr/>
          </p:nvCxnSpPr>
          <p:spPr>
            <a:xfrm flipH="1" flipV="1">
              <a:off x="2634382" y="1704023"/>
              <a:ext cx="1265718"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0"/>
              <a:endCxn id="11" idx="4"/>
            </p:cNvCxnSpPr>
            <p:nvPr/>
          </p:nvCxnSpPr>
          <p:spPr>
            <a:xfrm flipV="1">
              <a:off x="1508897"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0"/>
              <a:endCxn id="12" idx="4"/>
            </p:cNvCxnSpPr>
            <p:nvPr/>
          </p:nvCxnSpPr>
          <p:spPr>
            <a:xfrm flipV="1">
              <a:off x="1508897" y="2280230"/>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0"/>
              <a:endCxn id="14" idx="4"/>
            </p:cNvCxnSpPr>
            <p:nvPr/>
          </p:nvCxnSpPr>
          <p:spPr>
            <a:xfrm flipV="1">
              <a:off x="1508897" y="2280230"/>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 idx="0"/>
              <a:endCxn id="13" idx="4"/>
            </p:cNvCxnSpPr>
            <p:nvPr/>
          </p:nvCxnSpPr>
          <p:spPr>
            <a:xfrm flipV="1">
              <a:off x="1508896" y="2280230"/>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0"/>
              <a:endCxn id="15" idx="4"/>
            </p:cNvCxnSpPr>
            <p:nvPr/>
          </p:nvCxnSpPr>
          <p:spPr>
            <a:xfrm flipV="1">
              <a:off x="1508896" y="2280230"/>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0"/>
              <a:endCxn id="15" idx="4"/>
            </p:cNvCxnSpPr>
            <p:nvPr/>
          </p:nvCxnSpPr>
          <p:spPr>
            <a:xfrm flipV="1">
              <a:off x="3884832"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9" idx="0"/>
              <a:endCxn id="13" idx="4"/>
            </p:cNvCxnSpPr>
            <p:nvPr/>
          </p:nvCxnSpPr>
          <p:spPr>
            <a:xfrm flipH="1" flipV="1">
              <a:off x="2974625" y="2280230"/>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0"/>
              <a:endCxn id="14" idx="4"/>
            </p:cNvCxnSpPr>
            <p:nvPr/>
          </p:nvCxnSpPr>
          <p:spPr>
            <a:xfrm flipH="1" flipV="1">
              <a:off x="2509449" y="2280230"/>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0"/>
              <a:endCxn id="12" idx="4"/>
            </p:cNvCxnSpPr>
            <p:nvPr/>
          </p:nvCxnSpPr>
          <p:spPr>
            <a:xfrm flipH="1" flipV="1">
              <a:off x="2016807" y="2280230"/>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0"/>
              <a:endCxn id="11" idx="4"/>
            </p:cNvCxnSpPr>
            <p:nvPr/>
          </p:nvCxnSpPr>
          <p:spPr>
            <a:xfrm flipH="1" flipV="1">
              <a:off x="1524165" y="2280230"/>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0"/>
              <a:endCxn id="13" idx="4"/>
            </p:cNvCxnSpPr>
            <p:nvPr/>
          </p:nvCxnSpPr>
          <p:spPr>
            <a:xfrm flipV="1">
              <a:off x="2959356"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7" idx="0"/>
              <a:endCxn id="15" idx="4"/>
            </p:cNvCxnSpPr>
            <p:nvPr/>
          </p:nvCxnSpPr>
          <p:spPr>
            <a:xfrm flipV="1">
              <a:off x="2959356" y="2280230"/>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7" idx="0"/>
              <a:endCxn id="14" idx="4"/>
            </p:cNvCxnSpPr>
            <p:nvPr/>
          </p:nvCxnSpPr>
          <p:spPr>
            <a:xfrm flipH="1" flipV="1">
              <a:off x="2509449" y="2280230"/>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0"/>
              <a:endCxn id="12" idx="4"/>
            </p:cNvCxnSpPr>
            <p:nvPr/>
          </p:nvCxnSpPr>
          <p:spPr>
            <a:xfrm flipH="1" flipV="1">
              <a:off x="2016807" y="2280230"/>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7" idx="0"/>
              <a:endCxn id="11" idx="4"/>
            </p:cNvCxnSpPr>
            <p:nvPr/>
          </p:nvCxnSpPr>
          <p:spPr>
            <a:xfrm flipH="1" flipV="1">
              <a:off x="1524165" y="2280230"/>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8" idx="0"/>
              <a:endCxn id="11" idx="4"/>
            </p:cNvCxnSpPr>
            <p:nvPr/>
          </p:nvCxnSpPr>
          <p:spPr>
            <a:xfrm flipH="1" flipV="1">
              <a:off x="1524166" y="2280230"/>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0"/>
              <a:endCxn id="12" idx="4"/>
            </p:cNvCxnSpPr>
            <p:nvPr/>
          </p:nvCxnSpPr>
          <p:spPr>
            <a:xfrm flipH="1" flipV="1">
              <a:off x="2016808" y="2280230"/>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8" idx="0"/>
              <a:endCxn id="14" idx="4"/>
            </p:cNvCxnSpPr>
            <p:nvPr/>
          </p:nvCxnSpPr>
          <p:spPr>
            <a:xfrm flipV="1">
              <a:off x="2494181"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8" idx="0"/>
              <a:endCxn id="13" idx="4"/>
            </p:cNvCxnSpPr>
            <p:nvPr/>
          </p:nvCxnSpPr>
          <p:spPr>
            <a:xfrm flipV="1">
              <a:off x="2494180" y="2280230"/>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8" idx="0"/>
              <a:endCxn id="15" idx="4"/>
            </p:cNvCxnSpPr>
            <p:nvPr/>
          </p:nvCxnSpPr>
          <p:spPr>
            <a:xfrm flipV="1">
              <a:off x="2494180" y="2280230"/>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0"/>
              <a:endCxn id="12" idx="4"/>
            </p:cNvCxnSpPr>
            <p:nvPr/>
          </p:nvCxnSpPr>
          <p:spPr>
            <a:xfrm flipV="1">
              <a:off x="2001539"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0"/>
              <a:endCxn id="14" idx="4"/>
            </p:cNvCxnSpPr>
            <p:nvPr/>
          </p:nvCxnSpPr>
          <p:spPr>
            <a:xfrm flipV="1">
              <a:off x="2001539" y="2280230"/>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0"/>
              <a:endCxn id="11" idx="4"/>
            </p:cNvCxnSpPr>
            <p:nvPr/>
          </p:nvCxnSpPr>
          <p:spPr>
            <a:xfrm flipH="1" flipV="1">
              <a:off x="1524166" y="2280230"/>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6" idx="0"/>
              <a:endCxn id="13" idx="4"/>
            </p:cNvCxnSpPr>
            <p:nvPr/>
          </p:nvCxnSpPr>
          <p:spPr>
            <a:xfrm flipV="1">
              <a:off x="2001538" y="2280230"/>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0"/>
              <a:endCxn id="15" idx="4"/>
            </p:cNvCxnSpPr>
            <p:nvPr/>
          </p:nvCxnSpPr>
          <p:spPr>
            <a:xfrm flipV="1">
              <a:off x="2001538" y="2280230"/>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p:cNvSpPr>
              <a:spLocks/>
            </p:cNvSpPr>
            <p:nvPr/>
          </p:nvSpPr>
          <p:spPr>
            <a:xfrm>
              <a:off x="1321054" y="3288571"/>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49" name="Oval 48"/>
            <p:cNvSpPr>
              <a:spLocks/>
            </p:cNvSpPr>
            <p:nvPr/>
          </p:nvSpPr>
          <p:spPr>
            <a:xfrm>
              <a:off x="1813696" y="3288571"/>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0" name="Oval 49"/>
            <p:cNvSpPr>
              <a:spLocks/>
            </p:cNvSpPr>
            <p:nvPr/>
          </p:nvSpPr>
          <p:spPr>
            <a:xfrm>
              <a:off x="2771513" y="3288571"/>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1" name="Oval 50"/>
            <p:cNvSpPr>
              <a:spLocks/>
            </p:cNvSpPr>
            <p:nvPr/>
          </p:nvSpPr>
          <p:spPr>
            <a:xfrm>
              <a:off x="2306338" y="3288571"/>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2" name="Oval 51"/>
            <p:cNvSpPr>
              <a:spLocks/>
            </p:cNvSpPr>
            <p:nvPr/>
          </p:nvSpPr>
          <p:spPr>
            <a:xfrm>
              <a:off x="3696989" y="3288571"/>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3" name="TextBox 52"/>
            <p:cNvSpPr txBox="1">
              <a:spLocks/>
            </p:cNvSpPr>
            <p:nvPr/>
          </p:nvSpPr>
          <p:spPr>
            <a:xfrm>
              <a:off x="3111755" y="3102044"/>
              <a:ext cx="585234" cy="467774"/>
            </a:xfrm>
            <a:prstGeom prst="rect">
              <a:avLst/>
            </a:prstGeom>
            <a:noFill/>
          </p:spPr>
          <p:txBody>
            <a:bodyPr wrap="square" rtlCol="0">
              <a:spAutoFit/>
            </a:bodyPr>
            <a:lstStyle/>
            <a:p>
              <a:pPr algn="ctr"/>
              <a:r>
                <a:rPr lang="en-US" sz="2800" b="1" dirty="0">
                  <a:uFillTx/>
                </a:rPr>
                <a:t>…</a:t>
              </a:r>
              <a:endParaRPr lang="en-US" b="1" dirty="0">
                <a:uFillTx/>
              </a:endParaRPr>
            </a:p>
          </p:txBody>
        </p:sp>
        <p:cxnSp>
          <p:nvCxnSpPr>
            <p:cNvPr id="54" name="Straight Arrow Connector 53"/>
            <p:cNvCxnSpPr>
              <a:stCxn id="48" idx="0"/>
            </p:cNvCxnSpPr>
            <p:nvPr/>
          </p:nvCxnSpPr>
          <p:spPr>
            <a:xfrm flipV="1">
              <a:off x="1491176"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8" idx="0"/>
            </p:cNvCxnSpPr>
            <p:nvPr/>
          </p:nvCxnSpPr>
          <p:spPr>
            <a:xfrm flipV="1">
              <a:off x="1491176" y="2920837"/>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8" idx="0"/>
            </p:cNvCxnSpPr>
            <p:nvPr/>
          </p:nvCxnSpPr>
          <p:spPr>
            <a:xfrm flipV="1">
              <a:off x="1491176" y="2920837"/>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8" idx="0"/>
            </p:cNvCxnSpPr>
            <p:nvPr/>
          </p:nvCxnSpPr>
          <p:spPr>
            <a:xfrm flipV="1">
              <a:off x="1491175" y="2920837"/>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8" idx="0"/>
            </p:cNvCxnSpPr>
            <p:nvPr/>
          </p:nvCxnSpPr>
          <p:spPr>
            <a:xfrm flipV="1">
              <a:off x="1491175" y="2920837"/>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2" idx="0"/>
            </p:cNvCxnSpPr>
            <p:nvPr/>
          </p:nvCxnSpPr>
          <p:spPr>
            <a:xfrm flipV="1">
              <a:off x="3867111"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2" idx="0"/>
            </p:cNvCxnSpPr>
            <p:nvPr/>
          </p:nvCxnSpPr>
          <p:spPr>
            <a:xfrm flipH="1" flipV="1">
              <a:off x="2956904" y="2920837"/>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2" idx="0"/>
            </p:cNvCxnSpPr>
            <p:nvPr/>
          </p:nvCxnSpPr>
          <p:spPr>
            <a:xfrm flipH="1" flipV="1">
              <a:off x="2491728" y="2920837"/>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2" idx="0"/>
            </p:cNvCxnSpPr>
            <p:nvPr/>
          </p:nvCxnSpPr>
          <p:spPr>
            <a:xfrm flipH="1" flipV="1">
              <a:off x="1999086" y="2920837"/>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2" idx="0"/>
            </p:cNvCxnSpPr>
            <p:nvPr/>
          </p:nvCxnSpPr>
          <p:spPr>
            <a:xfrm flipH="1" flipV="1">
              <a:off x="1506444" y="2920837"/>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0" idx="0"/>
            </p:cNvCxnSpPr>
            <p:nvPr/>
          </p:nvCxnSpPr>
          <p:spPr>
            <a:xfrm flipV="1">
              <a:off x="2941635"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0" idx="0"/>
            </p:cNvCxnSpPr>
            <p:nvPr/>
          </p:nvCxnSpPr>
          <p:spPr>
            <a:xfrm flipV="1">
              <a:off x="2941635" y="2920837"/>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0" idx="0"/>
            </p:cNvCxnSpPr>
            <p:nvPr/>
          </p:nvCxnSpPr>
          <p:spPr>
            <a:xfrm flipH="1" flipV="1">
              <a:off x="2491728" y="2920837"/>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0" idx="0"/>
            </p:cNvCxnSpPr>
            <p:nvPr/>
          </p:nvCxnSpPr>
          <p:spPr>
            <a:xfrm flipH="1" flipV="1">
              <a:off x="1999086" y="2920837"/>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0"/>
            </p:cNvCxnSpPr>
            <p:nvPr/>
          </p:nvCxnSpPr>
          <p:spPr>
            <a:xfrm flipH="1" flipV="1">
              <a:off x="1506444" y="2920837"/>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1" idx="0"/>
            </p:cNvCxnSpPr>
            <p:nvPr/>
          </p:nvCxnSpPr>
          <p:spPr>
            <a:xfrm flipH="1" flipV="1">
              <a:off x="1506445" y="2920837"/>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1" idx="0"/>
            </p:cNvCxnSpPr>
            <p:nvPr/>
          </p:nvCxnSpPr>
          <p:spPr>
            <a:xfrm flipH="1" flipV="1">
              <a:off x="1999087" y="2920837"/>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1" idx="0"/>
            </p:cNvCxnSpPr>
            <p:nvPr/>
          </p:nvCxnSpPr>
          <p:spPr>
            <a:xfrm flipV="1">
              <a:off x="2476460"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1" idx="0"/>
            </p:cNvCxnSpPr>
            <p:nvPr/>
          </p:nvCxnSpPr>
          <p:spPr>
            <a:xfrm flipV="1">
              <a:off x="2476459" y="2920837"/>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1" idx="0"/>
            </p:cNvCxnSpPr>
            <p:nvPr/>
          </p:nvCxnSpPr>
          <p:spPr>
            <a:xfrm flipV="1">
              <a:off x="2476459" y="2920837"/>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9" idx="0"/>
            </p:cNvCxnSpPr>
            <p:nvPr/>
          </p:nvCxnSpPr>
          <p:spPr>
            <a:xfrm flipV="1">
              <a:off x="1983818"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9" idx="0"/>
            </p:cNvCxnSpPr>
            <p:nvPr/>
          </p:nvCxnSpPr>
          <p:spPr>
            <a:xfrm flipV="1">
              <a:off x="1983818" y="2920837"/>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49" idx="0"/>
            </p:cNvCxnSpPr>
            <p:nvPr/>
          </p:nvCxnSpPr>
          <p:spPr>
            <a:xfrm flipH="1" flipV="1">
              <a:off x="1506445" y="2920837"/>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9" idx="0"/>
            </p:cNvCxnSpPr>
            <p:nvPr/>
          </p:nvCxnSpPr>
          <p:spPr>
            <a:xfrm flipV="1">
              <a:off x="1983817" y="2920837"/>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9" idx="0"/>
            </p:cNvCxnSpPr>
            <p:nvPr/>
          </p:nvCxnSpPr>
          <p:spPr>
            <a:xfrm flipV="1">
              <a:off x="1983817" y="2920837"/>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1438470"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1438471" y="3553468"/>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438471" y="3553468"/>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1438470" y="3553468"/>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1438470" y="3553468"/>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3814406"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2904199" y="3553468"/>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439023" y="3553468"/>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1946381" y="3553468"/>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1453739" y="3553468"/>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2888930"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2888930" y="3553468"/>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flipV="1">
              <a:off x="2439023" y="3553468"/>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1946381" y="3553468"/>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flipV="1">
              <a:off x="1453739" y="3553468"/>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flipV="1">
              <a:off x="1453740" y="3553468"/>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1946382" y="3553468"/>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2423755"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2423754" y="3553468"/>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2423754" y="3553468"/>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1931113"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1931113" y="3553468"/>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flipV="1">
              <a:off x="1453740" y="3553468"/>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1931112" y="3553468"/>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1931112" y="3553468"/>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a:spLocks/>
            </p:cNvSpPr>
            <p:nvPr/>
          </p:nvSpPr>
          <p:spPr>
            <a:xfrm>
              <a:off x="1315310"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5" name="Oval 104"/>
            <p:cNvSpPr>
              <a:spLocks/>
            </p:cNvSpPr>
            <p:nvPr/>
          </p:nvSpPr>
          <p:spPr>
            <a:xfrm>
              <a:off x="1807952"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6" name="Oval 105"/>
            <p:cNvSpPr>
              <a:spLocks/>
            </p:cNvSpPr>
            <p:nvPr/>
          </p:nvSpPr>
          <p:spPr>
            <a:xfrm>
              <a:off x="2765769"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7" name="Oval 106"/>
            <p:cNvSpPr>
              <a:spLocks/>
            </p:cNvSpPr>
            <p:nvPr/>
          </p:nvSpPr>
          <p:spPr>
            <a:xfrm>
              <a:off x="2300594"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8" name="Oval 107"/>
            <p:cNvSpPr>
              <a:spLocks/>
            </p:cNvSpPr>
            <p:nvPr/>
          </p:nvSpPr>
          <p:spPr>
            <a:xfrm>
              <a:off x="3691245"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9" name="TextBox 108"/>
            <p:cNvSpPr txBox="1">
              <a:spLocks/>
            </p:cNvSpPr>
            <p:nvPr/>
          </p:nvSpPr>
          <p:spPr>
            <a:xfrm>
              <a:off x="3106011" y="3717817"/>
              <a:ext cx="585234" cy="467774"/>
            </a:xfrm>
            <a:prstGeom prst="rect">
              <a:avLst/>
            </a:prstGeom>
            <a:noFill/>
          </p:spPr>
          <p:txBody>
            <a:bodyPr wrap="square" rtlCol="0">
              <a:spAutoFit/>
            </a:bodyPr>
            <a:lstStyle/>
            <a:p>
              <a:pPr algn="ctr"/>
              <a:r>
                <a:rPr lang="en-US" sz="2800" b="1" dirty="0">
                  <a:uFillTx/>
                </a:rPr>
                <a:t>…</a:t>
              </a:r>
              <a:endParaRPr lang="en-US" b="1" dirty="0">
                <a:uFillTx/>
              </a:endParaRPr>
            </a:p>
          </p:txBody>
        </p:sp>
      </p:grpSp>
      <p:sp>
        <p:nvSpPr>
          <p:cNvPr id="110" name="TextBox 109"/>
          <p:cNvSpPr txBox="1">
            <a:spLocks/>
          </p:cNvSpPr>
          <p:nvPr/>
        </p:nvSpPr>
        <p:spPr>
          <a:xfrm>
            <a:off x="1955800" y="4476234"/>
            <a:ext cx="1663700" cy="369332"/>
          </a:xfrm>
          <a:prstGeom prst="rect">
            <a:avLst/>
          </a:prstGeom>
          <a:noFill/>
        </p:spPr>
        <p:txBody>
          <a:bodyPr wrap="square" rtlCol="0">
            <a:spAutoFit/>
          </a:bodyPr>
          <a:lstStyle/>
          <a:p>
            <a:r>
              <a:rPr lang="en-US" dirty="0">
                <a:uFillTx/>
              </a:rPr>
              <a:t>Yellow = inputs</a:t>
            </a:r>
          </a:p>
        </p:txBody>
      </p:sp>
      <p:pic>
        <p:nvPicPr>
          <p:cNvPr id="113" name="Picture 112"/>
          <p:cNvPicPr>
            <a:picLocks noChangeAspect="1"/>
          </p:cNvPicPr>
          <p:nvPr/>
        </p:nvPicPr>
        <p:blipFill>
          <a:blip r:embed="rId3"/>
          <a:stretch>
            <a:fillRect/>
          </a:stretch>
        </p:blipFill>
        <p:spPr>
          <a:xfrm>
            <a:off x="1346184" y="4223335"/>
            <a:ext cx="295554" cy="221666"/>
          </a:xfrm>
          <a:prstGeom prst="rect">
            <a:avLst/>
          </a:prstGeom>
        </p:spPr>
      </p:pic>
      <p:pic>
        <p:nvPicPr>
          <p:cNvPr id="114" name="Picture 113"/>
          <p:cNvPicPr>
            <a:picLocks noChangeAspect="1"/>
          </p:cNvPicPr>
          <p:nvPr/>
        </p:nvPicPr>
        <p:blipFill>
          <a:blip r:embed="rId4"/>
          <a:stretch>
            <a:fillRect/>
          </a:stretch>
        </p:blipFill>
        <p:spPr>
          <a:xfrm>
            <a:off x="2544605" y="1322828"/>
            <a:ext cx="259772" cy="340378"/>
          </a:xfrm>
          <a:prstGeom prst="rect">
            <a:avLst/>
          </a:prstGeom>
        </p:spPr>
      </p:pic>
      <p:sp>
        <p:nvSpPr>
          <p:cNvPr id="115" name="TextBox 114"/>
          <p:cNvSpPr txBox="1">
            <a:spLocks/>
          </p:cNvSpPr>
          <p:nvPr/>
        </p:nvSpPr>
        <p:spPr>
          <a:xfrm>
            <a:off x="4652810" y="2693565"/>
            <a:ext cx="4110182" cy="1846659"/>
          </a:xfrm>
          <a:prstGeom prst="rect">
            <a:avLst/>
          </a:prstGeom>
          <a:noFill/>
        </p:spPr>
        <p:txBody>
          <a:bodyPr wrap="square" rtlCol="0">
            <a:spAutoFit/>
          </a:bodyPr>
          <a:lstStyle/>
          <a:p>
            <a:r>
              <a:rPr lang="en-US" sz="2600" u="sng" dirty="0">
                <a:uFillTx/>
              </a:rPr>
              <a:t>Drawbacks</a:t>
            </a:r>
          </a:p>
          <a:p>
            <a:r>
              <a:rPr lang="en-US" sz="2200" dirty="0">
                <a:uFillTx/>
              </a:rPr>
              <a:t>1) Computational efficiency - requires one forward prop for each </a:t>
            </a:r>
            <a:r>
              <a:rPr lang="en-US" sz="2200" dirty="0"/>
              <a:t>perturbation</a:t>
            </a:r>
            <a:endParaRPr lang="en-US" sz="2200" dirty="0">
              <a:uFillTx/>
            </a:endParaRPr>
          </a:p>
          <a:p>
            <a:r>
              <a:rPr lang="en-US" sz="2200" dirty="0">
                <a:uFillTx/>
              </a:rPr>
              <a:t>2) Saturation</a:t>
            </a:r>
          </a:p>
        </p:txBody>
      </p:sp>
      <p:sp>
        <p:nvSpPr>
          <p:cNvPr id="3" name="TextBox 2"/>
          <p:cNvSpPr txBox="1">
            <a:spLocks/>
          </p:cNvSpPr>
          <p:nvPr/>
        </p:nvSpPr>
        <p:spPr>
          <a:xfrm>
            <a:off x="127003" y="905741"/>
            <a:ext cx="3186289" cy="523220"/>
          </a:xfrm>
          <a:prstGeom prst="rect">
            <a:avLst/>
          </a:prstGeom>
          <a:noFill/>
        </p:spPr>
        <p:txBody>
          <a:bodyPr wrap="none" rtlCol="0">
            <a:spAutoFit/>
          </a:bodyPr>
          <a:lstStyle/>
          <a:p>
            <a:r>
              <a:rPr lang="en-US" sz="2800" b="1" dirty="0">
                <a:uFillTx/>
              </a:rPr>
              <a:t>Idea 1: perturbation</a:t>
            </a:r>
          </a:p>
        </p:txBody>
      </p:sp>
      <p:pic>
        <p:nvPicPr>
          <p:cNvPr id="119" name="Picture 118"/>
          <p:cNvPicPr>
            <a:picLocks noChangeAspect="1"/>
          </p:cNvPicPr>
          <p:nvPr/>
        </p:nvPicPr>
        <p:blipFill>
          <a:blip r:embed="rId3"/>
          <a:stretch>
            <a:fillRect/>
          </a:stretch>
        </p:blipFill>
        <p:spPr>
          <a:xfrm>
            <a:off x="1841484" y="4223335"/>
            <a:ext cx="295554" cy="221666"/>
          </a:xfrm>
          <a:prstGeom prst="rect">
            <a:avLst/>
          </a:prstGeom>
        </p:spPr>
      </p:pic>
      <p:pic>
        <p:nvPicPr>
          <p:cNvPr id="120" name="Picture 119"/>
          <p:cNvPicPr>
            <a:picLocks noChangeAspect="1"/>
          </p:cNvPicPr>
          <p:nvPr/>
        </p:nvPicPr>
        <p:blipFill>
          <a:blip r:embed="rId3"/>
          <a:stretch>
            <a:fillRect/>
          </a:stretch>
        </p:blipFill>
        <p:spPr>
          <a:xfrm>
            <a:off x="2336784" y="4236034"/>
            <a:ext cx="295554" cy="221666"/>
          </a:xfrm>
          <a:prstGeom prst="rect">
            <a:avLst/>
          </a:prstGeom>
        </p:spPr>
      </p:pic>
      <p:pic>
        <p:nvPicPr>
          <p:cNvPr id="121" name="Picture 120"/>
          <p:cNvPicPr>
            <a:picLocks noChangeAspect="1"/>
          </p:cNvPicPr>
          <p:nvPr/>
        </p:nvPicPr>
        <p:blipFill>
          <a:blip r:embed="rId3"/>
          <a:stretch>
            <a:fillRect/>
          </a:stretch>
        </p:blipFill>
        <p:spPr>
          <a:xfrm>
            <a:off x="2793984" y="4223335"/>
            <a:ext cx="295554" cy="221666"/>
          </a:xfrm>
          <a:prstGeom prst="rect">
            <a:avLst/>
          </a:prstGeom>
        </p:spPr>
      </p:pic>
      <p:pic>
        <p:nvPicPr>
          <p:cNvPr id="122" name="Picture 121"/>
          <p:cNvPicPr>
            <a:picLocks noChangeAspect="1"/>
          </p:cNvPicPr>
          <p:nvPr/>
        </p:nvPicPr>
        <p:blipFill>
          <a:blip r:embed="rId3"/>
          <a:stretch>
            <a:fillRect/>
          </a:stretch>
        </p:blipFill>
        <p:spPr>
          <a:xfrm>
            <a:off x="3721084" y="4223335"/>
            <a:ext cx="295554" cy="221666"/>
          </a:xfrm>
          <a:prstGeom prst="rect">
            <a:avLst/>
          </a:prstGeom>
        </p:spPr>
      </p:pic>
      <p:sp>
        <p:nvSpPr>
          <p:cNvPr id="124" name="TextBox 123"/>
          <p:cNvSpPr txBox="1">
            <a:spLocks/>
          </p:cNvSpPr>
          <p:nvPr/>
        </p:nvSpPr>
        <p:spPr>
          <a:xfrm>
            <a:off x="4716310" y="1067965"/>
            <a:ext cx="4110182" cy="1508105"/>
          </a:xfrm>
          <a:prstGeom prst="rect">
            <a:avLst/>
          </a:prstGeom>
          <a:noFill/>
        </p:spPr>
        <p:txBody>
          <a:bodyPr wrap="square" rtlCol="0">
            <a:spAutoFit/>
          </a:bodyPr>
          <a:lstStyle/>
          <a:p>
            <a:r>
              <a:rPr lang="en-US" sz="2600" u="sng" dirty="0">
                <a:uFillTx/>
              </a:rPr>
              <a:t>Examples</a:t>
            </a:r>
          </a:p>
          <a:p>
            <a:pPr marL="457200" indent="-457200">
              <a:buAutoNum type="arabicParenR"/>
            </a:pPr>
            <a:r>
              <a:rPr lang="en-US" sz="2200" dirty="0" err="1">
                <a:uFillTx/>
              </a:rPr>
              <a:t>Zeiler</a:t>
            </a:r>
            <a:r>
              <a:rPr lang="en-US" sz="2200" dirty="0">
                <a:uFillTx/>
              </a:rPr>
              <a:t> &amp; Fergus, 2013</a:t>
            </a:r>
          </a:p>
          <a:p>
            <a:pPr marL="457200" indent="-457200">
              <a:buAutoNum type="arabicParenR"/>
            </a:pPr>
            <a:r>
              <a:rPr lang="en-US" sz="2200" dirty="0">
                <a:uFillTx/>
              </a:rPr>
              <a:t>LIME (</a:t>
            </a:r>
            <a:r>
              <a:rPr lang="en-US" sz="2200" dirty="0" err="1">
                <a:uFillTx/>
              </a:rPr>
              <a:t>Ribeiro</a:t>
            </a:r>
            <a:r>
              <a:rPr lang="en-US" sz="2200" dirty="0">
                <a:uFillTx/>
              </a:rPr>
              <a:t> et al., 2016)</a:t>
            </a:r>
          </a:p>
          <a:p>
            <a:pPr marL="457200" indent="-457200">
              <a:buAutoNum type="arabicParenR"/>
            </a:pPr>
            <a:r>
              <a:rPr lang="en-US" sz="2200" dirty="0" err="1">
                <a:uFillTx/>
              </a:rPr>
              <a:t>Zintgraf</a:t>
            </a:r>
            <a:r>
              <a:rPr lang="en-US" sz="2200" dirty="0">
                <a:uFillTx/>
              </a:rPr>
              <a:t> et al., 2017</a:t>
            </a:r>
          </a:p>
        </p:txBody>
      </p:sp>
    </p:spTree>
    <p:extLst>
      <p:ext uri="{BB962C8B-B14F-4D97-AF65-F5344CB8AC3E}">
        <p14:creationId xmlns:p14="http://schemas.microsoft.com/office/powerpoint/2010/main" val="113858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2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2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4">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4">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5">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95044" y="1537840"/>
            <a:ext cx="2515342" cy="2052683"/>
            <a:chOff x="1559953" y="2868929"/>
            <a:chExt cx="2388658" cy="2259410"/>
          </a:xfrm>
        </p:grpSpPr>
        <p:sp>
          <p:nvSpPr>
            <p:cNvPr id="5" name="Rectangle 4"/>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6" name="Rectangle 5"/>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7" name="Straight Connector 6"/>
            <p:cNvCxnSpPr>
              <a:stCxn id="5" idx="0"/>
              <a:endCxn id="1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0"/>
              <a:endCxn id="1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cxnSp>
        <p:nvCxnSpPr>
          <p:cNvPr id="14" name="Straight Connector 13"/>
          <p:cNvCxnSpPr>
            <a:stCxn id="25" idx="0"/>
          </p:cNvCxnSpPr>
          <p:nvPr/>
        </p:nvCxnSpPr>
        <p:spPr>
          <a:xfrm flipV="1">
            <a:off x="2478108" y="2273301"/>
            <a:ext cx="874692" cy="18478"/>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96522" y="3159382"/>
            <a:ext cx="301660" cy="369332"/>
          </a:xfrm>
          <a:prstGeom prst="rect">
            <a:avLst/>
          </a:prstGeom>
          <a:noFill/>
        </p:spPr>
        <p:txBody>
          <a:bodyPr wrap="none" rtlCol="0">
            <a:spAutoFit/>
          </a:bodyPr>
          <a:lstStyle/>
          <a:p>
            <a:r>
              <a:rPr lang="en-US" dirty="0"/>
              <a:t>0</a:t>
            </a:r>
          </a:p>
        </p:txBody>
      </p:sp>
      <p:cxnSp>
        <p:nvCxnSpPr>
          <p:cNvPr id="16" name="Straight Connector 15"/>
          <p:cNvCxnSpPr/>
          <p:nvPr/>
        </p:nvCxnSpPr>
        <p:spPr>
          <a:xfrm>
            <a:off x="1557489" y="1519386"/>
            <a:ext cx="23091" cy="16365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571336" y="3147296"/>
            <a:ext cx="2595418" cy="10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573472" y="3294495"/>
            <a:ext cx="986794" cy="553998"/>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21" name="TextBox 20"/>
          <p:cNvSpPr txBox="1"/>
          <p:nvPr/>
        </p:nvSpPr>
        <p:spPr>
          <a:xfrm>
            <a:off x="1326572" y="2108202"/>
            <a:ext cx="301660" cy="369332"/>
          </a:xfrm>
          <a:prstGeom prst="rect">
            <a:avLst/>
          </a:prstGeom>
          <a:noFill/>
        </p:spPr>
        <p:txBody>
          <a:bodyPr wrap="none" rtlCol="0">
            <a:spAutoFit/>
          </a:bodyPr>
          <a:lstStyle/>
          <a:p>
            <a:r>
              <a:rPr lang="en-US" dirty="0"/>
              <a:t>1</a:t>
            </a:r>
          </a:p>
        </p:txBody>
      </p:sp>
      <p:sp>
        <p:nvSpPr>
          <p:cNvPr id="22" name="TextBox 21"/>
          <p:cNvSpPr txBox="1"/>
          <p:nvPr/>
        </p:nvSpPr>
        <p:spPr>
          <a:xfrm>
            <a:off x="2391027" y="3148988"/>
            <a:ext cx="301660" cy="369332"/>
          </a:xfrm>
          <a:prstGeom prst="rect">
            <a:avLst/>
          </a:prstGeom>
          <a:noFill/>
        </p:spPr>
        <p:txBody>
          <a:bodyPr wrap="none" rtlCol="0">
            <a:spAutoFit/>
          </a:bodyPr>
          <a:lstStyle/>
          <a:p>
            <a:r>
              <a:rPr lang="en-US" dirty="0"/>
              <a:t>1</a:t>
            </a:r>
          </a:p>
        </p:txBody>
      </p:sp>
      <p:sp>
        <p:nvSpPr>
          <p:cNvPr id="23" name="TextBox 22"/>
          <p:cNvSpPr txBox="1"/>
          <p:nvPr/>
        </p:nvSpPr>
        <p:spPr>
          <a:xfrm>
            <a:off x="3201492" y="3142065"/>
            <a:ext cx="301660" cy="369332"/>
          </a:xfrm>
          <a:prstGeom prst="rect">
            <a:avLst/>
          </a:prstGeom>
          <a:noFill/>
        </p:spPr>
        <p:txBody>
          <a:bodyPr wrap="none" rtlCol="0">
            <a:spAutoFit/>
          </a:bodyPr>
          <a:lstStyle/>
          <a:p>
            <a:r>
              <a:rPr lang="en-US" dirty="0"/>
              <a:t>2</a:t>
            </a:r>
          </a:p>
        </p:txBody>
      </p:sp>
      <p:cxnSp>
        <p:nvCxnSpPr>
          <p:cNvPr id="24" name="Straight Connector 23"/>
          <p:cNvCxnSpPr>
            <a:endCxn id="25" idx="0"/>
          </p:cNvCxnSpPr>
          <p:nvPr/>
        </p:nvCxnSpPr>
        <p:spPr>
          <a:xfrm flipV="1">
            <a:off x="1575092" y="2291779"/>
            <a:ext cx="903016"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298705" y="2291779"/>
            <a:ext cx="358805" cy="553998"/>
          </a:xfrm>
          <a:prstGeom prst="rect">
            <a:avLst/>
          </a:prstGeom>
          <a:noFill/>
          <a:ln>
            <a:noFill/>
          </a:ln>
        </p:spPr>
        <p:txBody>
          <a:bodyPr wrap="none" rtlCol="0">
            <a:spAutoFit/>
          </a:bodyPr>
          <a:lstStyle/>
          <a:p>
            <a:r>
              <a:rPr lang="en-US" sz="3000" dirty="0">
                <a:solidFill>
                  <a:srgbClr val="008000"/>
                </a:solidFill>
              </a:rPr>
              <a:t>y</a:t>
            </a:r>
          </a:p>
        </p:txBody>
      </p:sp>
      <p:sp>
        <p:nvSpPr>
          <p:cNvPr id="26" name="Title 1"/>
          <p:cNvSpPr>
            <a:spLocks noGrp="1"/>
          </p:cNvSpPr>
          <p:nvPr>
            <p:ph type="title"/>
          </p:nvPr>
        </p:nvSpPr>
        <p:spPr>
          <a:xfrm>
            <a:off x="457200" y="205979"/>
            <a:ext cx="8229600" cy="857250"/>
          </a:xfrm>
        </p:spPr>
        <p:txBody>
          <a:bodyPr/>
          <a:lstStyle/>
          <a:p>
            <a:r>
              <a:rPr lang="en-US" dirty="0"/>
              <a:t>Saturation problem illustrated</a:t>
            </a:r>
          </a:p>
        </p:txBody>
      </p:sp>
      <p:sp>
        <p:nvSpPr>
          <p:cNvPr id="27" name="TextBox 26"/>
          <p:cNvSpPr txBox="1"/>
          <p:nvPr/>
        </p:nvSpPr>
        <p:spPr>
          <a:xfrm>
            <a:off x="5215093" y="3153064"/>
            <a:ext cx="438721" cy="369332"/>
          </a:xfrm>
          <a:prstGeom prst="rect">
            <a:avLst/>
          </a:prstGeom>
          <a:noFill/>
        </p:spPr>
        <p:txBody>
          <a:bodyPr wrap="square" rtlCol="0">
            <a:spAutoFit/>
          </a:bodyPr>
          <a:lstStyle/>
          <a:p>
            <a:r>
              <a:rPr lang="en-US" dirty="0"/>
              <a:t>=1</a:t>
            </a:r>
          </a:p>
        </p:txBody>
      </p:sp>
      <p:sp>
        <p:nvSpPr>
          <p:cNvPr id="28" name="TextBox 27"/>
          <p:cNvSpPr txBox="1"/>
          <p:nvPr/>
        </p:nvSpPr>
        <p:spPr>
          <a:xfrm>
            <a:off x="7041585" y="3172114"/>
            <a:ext cx="438721" cy="369332"/>
          </a:xfrm>
          <a:prstGeom prst="rect">
            <a:avLst/>
          </a:prstGeom>
          <a:noFill/>
        </p:spPr>
        <p:txBody>
          <a:bodyPr wrap="square" rtlCol="0">
            <a:spAutoFit/>
          </a:bodyPr>
          <a:lstStyle/>
          <a:p>
            <a:r>
              <a:rPr lang="en-US" dirty="0"/>
              <a:t>=1</a:t>
            </a:r>
          </a:p>
        </p:txBody>
      </p:sp>
      <p:sp>
        <p:nvSpPr>
          <p:cNvPr id="29" name="TextBox 28"/>
          <p:cNvSpPr txBox="1"/>
          <p:nvPr/>
        </p:nvSpPr>
        <p:spPr>
          <a:xfrm>
            <a:off x="6116793" y="1554596"/>
            <a:ext cx="438721" cy="369332"/>
          </a:xfrm>
          <a:prstGeom prst="rect">
            <a:avLst/>
          </a:prstGeom>
          <a:noFill/>
        </p:spPr>
        <p:txBody>
          <a:bodyPr wrap="square" rtlCol="0">
            <a:spAutoFit/>
          </a:bodyPr>
          <a:lstStyle/>
          <a:p>
            <a:r>
              <a:rPr lang="en-US" b="1" dirty="0"/>
              <a:t>=1</a:t>
            </a:r>
          </a:p>
        </p:txBody>
      </p:sp>
      <p:sp>
        <p:nvSpPr>
          <p:cNvPr id="30" name="Multiply 29"/>
          <p:cNvSpPr/>
          <p:nvPr/>
        </p:nvSpPr>
        <p:spPr>
          <a:xfrm>
            <a:off x="5353637" y="3230426"/>
            <a:ext cx="291787" cy="25173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5342086" y="3436504"/>
            <a:ext cx="317659" cy="369332"/>
          </a:xfrm>
          <a:prstGeom prst="rect">
            <a:avLst/>
          </a:prstGeom>
          <a:noFill/>
        </p:spPr>
        <p:txBody>
          <a:bodyPr wrap="square" rtlCol="0">
            <a:spAutoFit/>
          </a:bodyPr>
          <a:lstStyle/>
          <a:p>
            <a:r>
              <a:rPr lang="en-US" dirty="0">
                <a:solidFill>
                  <a:srgbClr val="000000"/>
                </a:solidFill>
              </a:rPr>
              <a:t>0</a:t>
            </a:r>
          </a:p>
        </p:txBody>
      </p:sp>
      <p:cxnSp>
        <p:nvCxnSpPr>
          <p:cNvPr id="32" name="Straight Arrow Connector 31"/>
          <p:cNvCxnSpPr/>
          <p:nvPr/>
        </p:nvCxnSpPr>
        <p:spPr>
          <a:xfrm flipH="1">
            <a:off x="2541857" y="3086678"/>
            <a:ext cx="770534" cy="1035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9220200" y="3105150"/>
            <a:ext cx="184666" cy="369332"/>
          </a:xfrm>
          <a:prstGeom prst="rect">
            <a:avLst/>
          </a:prstGeom>
          <a:noFill/>
        </p:spPr>
        <p:txBody>
          <a:bodyPr wrap="none" rtlCol="0">
            <a:spAutoFit/>
          </a:bodyPr>
          <a:lstStyle/>
          <a:p>
            <a:endParaRPr lang="en-US" dirty="0"/>
          </a:p>
        </p:txBody>
      </p:sp>
      <p:cxnSp>
        <p:nvCxnSpPr>
          <p:cNvPr id="12" name="Straight Connector 11"/>
          <p:cNvCxnSpPr/>
          <p:nvPr/>
        </p:nvCxnSpPr>
        <p:spPr>
          <a:xfrm flipH="1">
            <a:off x="3352322" y="2282827"/>
            <a:ext cx="478" cy="871938"/>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3" name="TextBox 32"/>
          <p:cNvSpPr txBox="1">
            <a:spLocks/>
          </p:cNvSpPr>
          <p:nvPr/>
        </p:nvSpPr>
        <p:spPr>
          <a:xfrm>
            <a:off x="431800" y="4027064"/>
            <a:ext cx="8191500" cy="892552"/>
          </a:xfrm>
          <a:prstGeom prst="rect">
            <a:avLst/>
          </a:prstGeom>
          <a:noFill/>
        </p:spPr>
        <p:txBody>
          <a:bodyPr wrap="square" rtlCol="0">
            <a:spAutoFit/>
          </a:bodyPr>
          <a:lstStyle/>
          <a:p>
            <a:pPr algn="ctr"/>
            <a:r>
              <a:rPr lang="en-US" sz="2600" dirty="0"/>
              <a:t>Avoiding saturation means perturbing combinations of inputs </a:t>
            </a:r>
            <a:r>
              <a:rPr lang="en-US" sz="2600" dirty="0">
                <a:sym typeface="Wingdings"/>
              </a:rPr>
              <a:t> increased computational cost</a:t>
            </a:r>
            <a:r>
              <a:rPr lang="en-US" sz="2600" dirty="0"/>
              <a:t> </a:t>
            </a:r>
            <a:endParaRPr lang="en-US" sz="2200" dirty="0">
              <a:uFillTx/>
            </a:endParaRPr>
          </a:p>
        </p:txBody>
      </p:sp>
    </p:spTree>
    <p:extLst>
      <p:ext uri="{BB962C8B-B14F-4D97-AF65-F5344CB8AC3E}">
        <p14:creationId xmlns:p14="http://schemas.microsoft.com/office/powerpoint/2010/main" val="142774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animBg="1"/>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9" name="Straight Arrow Connector 278"/>
          <p:cNvCxnSpPr/>
          <p:nvPr/>
        </p:nvCxnSpPr>
        <p:spPr>
          <a:xfrm flipV="1">
            <a:off x="1346379" y="1856425"/>
            <a:ext cx="1110217"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V="1">
            <a:off x="1839021" y="1856425"/>
            <a:ext cx="617575"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2331663" y="1856425"/>
            <a:ext cx="124933"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H="1" flipV="1">
            <a:off x="2456593" y="1856425"/>
            <a:ext cx="340242"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flipH="1" flipV="1">
            <a:off x="2456593" y="1856425"/>
            <a:ext cx="1265718"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a:spLocks/>
          </p:cNvSpPr>
          <p:nvPr/>
        </p:nvSpPr>
        <p:spPr>
          <a:xfrm>
            <a:off x="2705531" y="1504999"/>
            <a:ext cx="1129870" cy="400110"/>
          </a:xfrm>
          <a:prstGeom prst="rect">
            <a:avLst/>
          </a:prstGeom>
          <a:noFill/>
        </p:spPr>
        <p:txBody>
          <a:bodyPr wrap="square" rtlCol="0">
            <a:spAutoFit/>
          </a:bodyPr>
          <a:lstStyle/>
          <a:p>
            <a:r>
              <a:rPr lang="en-US" sz="2000" dirty="0">
                <a:uFillTx/>
              </a:rPr>
              <a:t>Output</a:t>
            </a:r>
            <a:endParaRPr lang="en-US" sz="2000" b="1" dirty="0">
              <a:uFillTx/>
            </a:endParaRPr>
          </a:p>
        </p:txBody>
      </p:sp>
      <p:sp>
        <p:nvSpPr>
          <p:cNvPr id="116" name="Oval 115"/>
          <p:cNvSpPr>
            <a:spLocks/>
          </p:cNvSpPr>
          <p:nvPr/>
        </p:nvSpPr>
        <p:spPr>
          <a:xfrm>
            <a:off x="1172536"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17" name="Oval 116"/>
          <p:cNvSpPr>
            <a:spLocks/>
          </p:cNvSpPr>
          <p:nvPr/>
        </p:nvSpPr>
        <p:spPr>
          <a:xfrm>
            <a:off x="1665178"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18" name="Oval 117"/>
          <p:cNvSpPr>
            <a:spLocks/>
          </p:cNvSpPr>
          <p:nvPr/>
        </p:nvSpPr>
        <p:spPr>
          <a:xfrm>
            <a:off x="2622995"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19" name="Oval 118"/>
          <p:cNvSpPr>
            <a:spLocks/>
          </p:cNvSpPr>
          <p:nvPr/>
        </p:nvSpPr>
        <p:spPr>
          <a:xfrm>
            <a:off x="2157820" y="2809024"/>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0" name="Oval 119"/>
          <p:cNvSpPr>
            <a:spLocks/>
          </p:cNvSpPr>
          <p:nvPr/>
        </p:nvSpPr>
        <p:spPr>
          <a:xfrm>
            <a:off x="3548471"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1" name="TextBox 120"/>
          <p:cNvSpPr txBox="1">
            <a:spLocks/>
          </p:cNvSpPr>
          <p:nvPr/>
        </p:nvSpPr>
        <p:spPr>
          <a:xfrm>
            <a:off x="2963237" y="2713329"/>
            <a:ext cx="585234" cy="523220"/>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122" name="Oval 121"/>
          <p:cNvSpPr>
            <a:spLocks/>
          </p:cNvSpPr>
          <p:nvPr/>
        </p:nvSpPr>
        <p:spPr>
          <a:xfrm>
            <a:off x="1187805" y="2186110"/>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3" name="Oval 122"/>
          <p:cNvSpPr>
            <a:spLocks/>
          </p:cNvSpPr>
          <p:nvPr/>
        </p:nvSpPr>
        <p:spPr>
          <a:xfrm>
            <a:off x="1680447" y="2186110"/>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4" name="Oval 123"/>
          <p:cNvSpPr>
            <a:spLocks/>
          </p:cNvSpPr>
          <p:nvPr/>
        </p:nvSpPr>
        <p:spPr>
          <a:xfrm>
            <a:off x="2638264" y="2186110"/>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5" name="Oval 124"/>
          <p:cNvSpPr>
            <a:spLocks/>
          </p:cNvSpPr>
          <p:nvPr/>
        </p:nvSpPr>
        <p:spPr>
          <a:xfrm>
            <a:off x="2173089" y="2186110"/>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6" name="Oval 125"/>
          <p:cNvSpPr>
            <a:spLocks/>
          </p:cNvSpPr>
          <p:nvPr/>
        </p:nvSpPr>
        <p:spPr>
          <a:xfrm>
            <a:off x="3563740" y="2186110"/>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7" name="TextBox 126"/>
          <p:cNvSpPr txBox="1">
            <a:spLocks/>
          </p:cNvSpPr>
          <p:nvPr/>
        </p:nvSpPr>
        <p:spPr>
          <a:xfrm>
            <a:off x="2978506" y="2090414"/>
            <a:ext cx="585234" cy="523220"/>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128" name="Oval 127"/>
          <p:cNvSpPr>
            <a:spLocks/>
          </p:cNvSpPr>
          <p:nvPr/>
        </p:nvSpPr>
        <p:spPr>
          <a:xfrm>
            <a:off x="2298022" y="1609902"/>
            <a:ext cx="340242" cy="2551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59" name="Oval 158"/>
          <p:cNvSpPr>
            <a:spLocks/>
          </p:cNvSpPr>
          <p:nvPr/>
        </p:nvSpPr>
        <p:spPr>
          <a:xfrm>
            <a:off x="1154815" y="3449632"/>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0" name="Oval 159"/>
          <p:cNvSpPr>
            <a:spLocks/>
          </p:cNvSpPr>
          <p:nvPr/>
        </p:nvSpPr>
        <p:spPr>
          <a:xfrm>
            <a:off x="1647457" y="3449632"/>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1" name="Oval 160"/>
          <p:cNvSpPr>
            <a:spLocks/>
          </p:cNvSpPr>
          <p:nvPr/>
        </p:nvSpPr>
        <p:spPr>
          <a:xfrm>
            <a:off x="2605274" y="3449632"/>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2" name="Oval 161"/>
          <p:cNvSpPr>
            <a:spLocks/>
          </p:cNvSpPr>
          <p:nvPr/>
        </p:nvSpPr>
        <p:spPr>
          <a:xfrm>
            <a:off x="2140099" y="3449632"/>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3" name="Oval 162"/>
          <p:cNvSpPr>
            <a:spLocks/>
          </p:cNvSpPr>
          <p:nvPr/>
        </p:nvSpPr>
        <p:spPr>
          <a:xfrm>
            <a:off x="3530750" y="3449632"/>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4" name="TextBox 163"/>
          <p:cNvSpPr txBox="1">
            <a:spLocks/>
          </p:cNvSpPr>
          <p:nvPr/>
        </p:nvSpPr>
        <p:spPr>
          <a:xfrm>
            <a:off x="2945516" y="3353936"/>
            <a:ext cx="585234" cy="523220"/>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215" name="Oval 214"/>
          <p:cNvSpPr>
            <a:spLocks/>
          </p:cNvSpPr>
          <p:nvPr/>
        </p:nvSpPr>
        <p:spPr>
          <a:xfrm>
            <a:off x="1149071"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6" name="Oval 215"/>
          <p:cNvSpPr>
            <a:spLocks/>
          </p:cNvSpPr>
          <p:nvPr/>
        </p:nvSpPr>
        <p:spPr>
          <a:xfrm>
            <a:off x="1641713"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7" name="Oval 216"/>
          <p:cNvSpPr>
            <a:spLocks/>
          </p:cNvSpPr>
          <p:nvPr/>
        </p:nvSpPr>
        <p:spPr>
          <a:xfrm>
            <a:off x="2599530"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8" name="Oval 217"/>
          <p:cNvSpPr>
            <a:spLocks/>
          </p:cNvSpPr>
          <p:nvPr/>
        </p:nvSpPr>
        <p:spPr>
          <a:xfrm>
            <a:off x="2134355"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9" name="Oval 218"/>
          <p:cNvSpPr>
            <a:spLocks/>
          </p:cNvSpPr>
          <p:nvPr/>
        </p:nvSpPr>
        <p:spPr>
          <a:xfrm>
            <a:off x="3525006"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20" name="TextBox 219"/>
          <p:cNvSpPr txBox="1">
            <a:spLocks/>
          </p:cNvSpPr>
          <p:nvPr/>
        </p:nvSpPr>
        <p:spPr>
          <a:xfrm>
            <a:off x="2939772" y="3969710"/>
            <a:ext cx="585234" cy="523220"/>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221" name="TextBox 220"/>
          <p:cNvSpPr txBox="1">
            <a:spLocks/>
          </p:cNvSpPr>
          <p:nvPr/>
        </p:nvSpPr>
        <p:spPr>
          <a:xfrm>
            <a:off x="1224355" y="4445718"/>
            <a:ext cx="2548504" cy="369332"/>
          </a:xfrm>
          <a:prstGeom prst="rect">
            <a:avLst/>
          </a:prstGeom>
          <a:noFill/>
        </p:spPr>
        <p:txBody>
          <a:bodyPr wrap="square" rtlCol="0">
            <a:spAutoFit/>
          </a:bodyPr>
          <a:lstStyle/>
          <a:p>
            <a:pPr algn="ctr"/>
            <a:r>
              <a:rPr lang="en-US" dirty="0"/>
              <a:t>Yellow = inputs</a:t>
            </a:r>
          </a:p>
        </p:txBody>
      </p:sp>
      <p:grpSp>
        <p:nvGrpSpPr>
          <p:cNvPr id="483" name="Group 482"/>
          <p:cNvGrpSpPr/>
          <p:nvPr/>
        </p:nvGrpSpPr>
        <p:grpSpPr>
          <a:xfrm>
            <a:off x="1345228" y="1865086"/>
            <a:ext cx="2375935" cy="321029"/>
            <a:chOff x="4529444" y="2276648"/>
            <a:chExt cx="2375935" cy="428038"/>
          </a:xfrm>
        </p:grpSpPr>
        <p:cxnSp>
          <p:nvCxnSpPr>
            <p:cNvPr id="129" name="Straight Arrow Connector 128"/>
            <p:cNvCxnSpPr>
              <a:stCxn id="122" idx="0"/>
              <a:endCxn id="128" idx="4"/>
            </p:cNvCxnSpPr>
            <p:nvPr/>
          </p:nvCxnSpPr>
          <p:spPr>
            <a:xfrm flipV="1">
              <a:off x="4529444" y="2276650"/>
              <a:ext cx="1110217"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3" idx="0"/>
              <a:endCxn id="128" idx="4"/>
            </p:cNvCxnSpPr>
            <p:nvPr/>
          </p:nvCxnSpPr>
          <p:spPr>
            <a:xfrm flipV="1">
              <a:off x="5022086" y="2276651"/>
              <a:ext cx="617575"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25" idx="0"/>
              <a:endCxn id="128" idx="4"/>
            </p:cNvCxnSpPr>
            <p:nvPr/>
          </p:nvCxnSpPr>
          <p:spPr>
            <a:xfrm flipV="1">
              <a:off x="5514728" y="2276648"/>
              <a:ext cx="124933" cy="42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24" idx="0"/>
              <a:endCxn id="128" idx="4"/>
            </p:cNvCxnSpPr>
            <p:nvPr/>
          </p:nvCxnSpPr>
          <p:spPr>
            <a:xfrm flipH="1" flipV="1">
              <a:off x="5639661" y="2276648"/>
              <a:ext cx="340242" cy="42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26" idx="0"/>
              <a:endCxn id="128" idx="4"/>
            </p:cNvCxnSpPr>
            <p:nvPr/>
          </p:nvCxnSpPr>
          <p:spPr>
            <a:xfrm flipH="1" flipV="1">
              <a:off x="5639661" y="2276648"/>
              <a:ext cx="1265718" cy="42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128" idx="4"/>
              <a:endCxn id="122" idx="0"/>
            </p:cNvCxnSpPr>
            <p:nvPr/>
          </p:nvCxnSpPr>
          <p:spPr>
            <a:xfrm flipH="1">
              <a:off x="4529444" y="2276648"/>
              <a:ext cx="1110217"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8" name="Straight Arrow Connector 227"/>
            <p:cNvCxnSpPr>
              <a:stCxn id="128" idx="4"/>
              <a:endCxn id="123" idx="0"/>
            </p:cNvCxnSpPr>
            <p:nvPr/>
          </p:nvCxnSpPr>
          <p:spPr>
            <a:xfrm flipH="1">
              <a:off x="5022086" y="2276648"/>
              <a:ext cx="617575"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4" name="Straight Arrow Connector 233"/>
            <p:cNvCxnSpPr>
              <a:stCxn id="128" idx="4"/>
              <a:endCxn id="125" idx="0"/>
            </p:cNvCxnSpPr>
            <p:nvPr/>
          </p:nvCxnSpPr>
          <p:spPr>
            <a:xfrm flipH="1">
              <a:off x="5514728" y="2276648"/>
              <a:ext cx="124933"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a:stCxn id="128" idx="4"/>
              <a:endCxn id="124" idx="0"/>
            </p:cNvCxnSpPr>
            <p:nvPr/>
          </p:nvCxnSpPr>
          <p:spPr>
            <a:xfrm>
              <a:off x="5639661" y="2276648"/>
              <a:ext cx="340242"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a:stCxn id="128" idx="4"/>
              <a:endCxn id="126" idx="0"/>
            </p:cNvCxnSpPr>
            <p:nvPr/>
          </p:nvCxnSpPr>
          <p:spPr>
            <a:xfrm>
              <a:off x="5639661" y="2276648"/>
              <a:ext cx="1265718"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58" name="Straight Arrow Connector 457"/>
          <p:cNvCxnSpPr/>
          <p:nvPr/>
        </p:nvCxnSpPr>
        <p:spPr>
          <a:xfrm flipV="1">
            <a:off x="1342655"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9" name="Straight Arrow Connector 458"/>
          <p:cNvCxnSpPr/>
          <p:nvPr/>
        </p:nvCxnSpPr>
        <p:spPr>
          <a:xfrm flipV="1">
            <a:off x="1342655" y="2423974"/>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0" name="Straight Arrow Connector 459"/>
          <p:cNvCxnSpPr/>
          <p:nvPr/>
        </p:nvCxnSpPr>
        <p:spPr>
          <a:xfrm flipV="1">
            <a:off x="1342655" y="2423974"/>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p:cNvCxnSpPr/>
          <p:nvPr/>
        </p:nvCxnSpPr>
        <p:spPr>
          <a:xfrm flipV="1">
            <a:off x="1342652" y="2423974"/>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2" name="Straight Arrow Connector 461"/>
          <p:cNvCxnSpPr/>
          <p:nvPr/>
        </p:nvCxnSpPr>
        <p:spPr>
          <a:xfrm flipV="1">
            <a:off x="1342652" y="2423974"/>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p:cNvCxnSpPr/>
          <p:nvPr/>
        </p:nvCxnSpPr>
        <p:spPr>
          <a:xfrm flipV="1">
            <a:off x="3718590"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4" name="Straight Arrow Connector 463"/>
          <p:cNvCxnSpPr/>
          <p:nvPr/>
        </p:nvCxnSpPr>
        <p:spPr>
          <a:xfrm flipH="1" flipV="1">
            <a:off x="2808383" y="2423974"/>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5" name="Straight Arrow Connector 464"/>
          <p:cNvCxnSpPr/>
          <p:nvPr/>
        </p:nvCxnSpPr>
        <p:spPr>
          <a:xfrm flipH="1" flipV="1">
            <a:off x="2343205" y="2423974"/>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6" name="Straight Arrow Connector 465"/>
          <p:cNvCxnSpPr/>
          <p:nvPr/>
        </p:nvCxnSpPr>
        <p:spPr>
          <a:xfrm flipH="1" flipV="1">
            <a:off x="1850563" y="2423974"/>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p:cNvCxnSpPr/>
          <p:nvPr/>
        </p:nvCxnSpPr>
        <p:spPr>
          <a:xfrm flipH="1" flipV="1">
            <a:off x="1357921" y="2423974"/>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p:cNvCxnSpPr/>
          <p:nvPr/>
        </p:nvCxnSpPr>
        <p:spPr>
          <a:xfrm flipV="1">
            <a:off x="2793114"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p:cNvCxnSpPr/>
          <p:nvPr/>
        </p:nvCxnSpPr>
        <p:spPr>
          <a:xfrm flipV="1">
            <a:off x="2793114" y="2423974"/>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p:cNvCxnSpPr/>
          <p:nvPr/>
        </p:nvCxnSpPr>
        <p:spPr>
          <a:xfrm flipH="1" flipV="1">
            <a:off x="2343205" y="2423974"/>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p:cNvCxnSpPr/>
          <p:nvPr/>
        </p:nvCxnSpPr>
        <p:spPr>
          <a:xfrm flipH="1" flipV="1">
            <a:off x="1850563" y="2423974"/>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p:cNvCxnSpPr/>
          <p:nvPr/>
        </p:nvCxnSpPr>
        <p:spPr>
          <a:xfrm flipH="1" flipV="1">
            <a:off x="1357921" y="2423974"/>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p:cNvCxnSpPr/>
          <p:nvPr/>
        </p:nvCxnSpPr>
        <p:spPr>
          <a:xfrm flipH="1" flipV="1">
            <a:off x="1357924" y="2423974"/>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flipH="1" flipV="1">
            <a:off x="1850566" y="2423974"/>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p:cNvCxnSpPr/>
          <p:nvPr/>
        </p:nvCxnSpPr>
        <p:spPr>
          <a:xfrm flipV="1">
            <a:off x="2327939"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flipV="1">
            <a:off x="2327936" y="2423974"/>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p:cNvCxnSpPr/>
          <p:nvPr/>
        </p:nvCxnSpPr>
        <p:spPr>
          <a:xfrm flipV="1">
            <a:off x="2327936" y="2423974"/>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p:nvPr/>
        </p:nvCxnSpPr>
        <p:spPr>
          <a:xfrm flipV="1">
            <a:off x="1835297"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p:cNvCxnSpPr/>
          <p:nvPr/>
        </p:nvCxnSpPr>
        <p:spPr>
          <a:xfrm flipV="1">
            <a:off x="1835297" y="2423974"/>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p:cNvCxnSpPr/>
          <p:nvPr/>
        </p:nvCxnSpPr>
        <p:spPr>
          <a:xfrm flipH="1" flipV="1">
            <a:off x="1357924" y="2423974"/>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p:cNvCxnSpPr/>
          <p:nvPr/>
        </p:nvCxnSpPr>
        <p:spPr>
          <a:xfrm flipV="1">
            <a:off x="1835294" y="2423974"/>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p:cNvCxnSpPr/>
          <p:nvPr/>
        </p:nvCxnSpPr>
        <p:spPr>
          <a:xfrm flipV="1">
            <a:off x="1835294" y="2423974"/>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p:cNvCxnSpPr/>
          <p:nvPr/>
        </p:nvCxnSpPr>
        <p:spPr>
          <a:xfrm flipV="1">
            <a:off x="1310328"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p:cNvCxnSpPr/>
          <p:nvPr/>
        </p:nvCxnSpPr>
        <p:spPr>
          <a:xfrm flipV="1">
            <a:off x="1310328" y="3083795"/>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p:cNvCxnSpPr/>
          <p:nvPr/>
        </p:nvCxnSpPr>
        <p:spPr>
          <a:xfrm flipV="1">
            <a:off x="1310328" y="3083795"/>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7" name="Straight Arrow Connector 486"/>
          <p:cNvCxnSpPr/>
          <p:nvPr/>
        </p:nvCxnSpPr>
        <p:spPr>
          <a:xfrm flipV="1">
            <a:off x="1310325" y="3083795"/>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p:cNvCxnSpPr/>
          <p:nvPr/>
        </p:nvCxnSpPr>
        <p:spPr>
          <a:xfrm flipV="1">
            <a:off x="1310325" y="3083795"/>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p:cNvCxnSpPr/>
          <p:nvPr/>
        </p:nvCxnSpPr>
        <p:spPr>
          <a:xfrm flipV="1">
            <a:off x="3686263"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p:cNvCxnSpPr/>
          <p:nvPr/>
        </p:nvCxnSpPr>
        <p:spPr>
          <a:xfrm flipH="1" flipV="1">
            <a:off x="2776056" y="3083795"/>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1" name="Straight Arrow Connector 490"/>
          <p:cNvCxnSpPr/>
          <p:nvPr/>
        </p:nvCxnSpPr>
        <p:spPr>
          <a:xfrm flipH="1" flipV="1">
            <a:off x="2310878" y="3083795"/>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flipH="1" flipV="1">
            <a:off x="1818236" y="3083795"/>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p:cNvCxnSpPr/>
          <p:nvPr/>
        </p:nvCxnSpPr>
        <p:spPr>
          <a:xfrm flipH="1" flipV="1">
            <a:off x="1325594" y="3083795"/>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p:cNvCxnSpPr/>
          <p:nvPr/>
        </p:nvCxnSpPr>
        <p:spPr>
          <a:xfrm flipV="1">
            <a:off x="2760787"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p:nvPr/>
        </p:nvCxnSpPr>
        <p:spPr>
          <a:xfrm flipV="1">
            <a:off x="2760787" y="3083795"/>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6" name="Straight Arrow Connector 495"/>
          <p:cNvCxnSpPr/>
          <p:nvPr/>
        </p:nvCxnSpPr>
        <p:spPr>
          <a:xfrm flipH="1" flipV="1">
            <a:off x="2310878" y="3083795"/>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7" name="Straight Arrow Connector 496"/>
          <p:cNvCxnSpPr/>
          <p:nvPr/>
        </p:nvCxnSpPr>
        <p:spPr>
          <a:xfrm flipH="1" flipV="1">
            <a:off x="1818236" y="3083795"/>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p:cNvCxnSpPr/>
          <p:nvPr/>
        </p:nvCxnSpPr>
        <p:spPr>
          <a:xfrm flipH="1" flipV="1">
            <a:off x="1325594" y="3083795"/>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9" name="Straight Arrow Connector 498"/>
          <p:cNvCxnSpPr/>
          <p:nvPr/>
        </p:nvCxnSpPr>
        <p:spPr>
          <a:xfrm flipH="1" flipV="1">
            <a:off x="1325597" y="3083795"/>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0" name="Straight Arrow Connector 499"/>
          <p:cNvCxnSpPr/>
          <p:nvPr/>
        </p:nvCxnSpPr>
        <p:spPr>
          <a:xfrm flipH="1" flipV="1">
            <a:off x="1818239" y="3083795"/>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1" name="Straight Arrow Connector 500"/>
          <p:cNvCxnSpPr/>
          <p:nvPr/>
        </p:nvCxnSpPr>
        <p:spPr>
          <a:xfrm flipV="1">
            <a:off x="2295612"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Straight Arrow Connector 501"/>
          <p:cNvCxnSpPr/>
          <p:nvPr/>
        </p:nvCxnSpPr>
        <p:spPr>
          <a:xfrm flipV="1">
            <a:off x="2295609" y="3083795"/>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p:cNvCxnSpPr/>
          <p:nvPr/>
        </p:nvCxnSpPr>
        <p:spPr>
          <a:xfrm flipV="1">
            <a:off x="2295609" y="3083795"/>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p:nvPr/>
        </p:nvCxnSpPr>
        <p:spPr>
          <a:xfrm flipV="1">
            <a:off x="1802970"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p:cNvCxnSpPr/>
          <p:nvPr/>
        </p:nvCxnSpPr>
        <p:spPr>
          <a:xfrm flipV="1">
            <a:off x="1802970" y="3083795"/>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p:cNvCxnSpPr/>
          <p:nvPr/>
        </p:nvCxnSpPr>
        <p:spPr>
          <a:xfrm flipH="1" flipV="1">
            <a:off x="1325597" y="3083795"/>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p:cNvCxnSpPr/>
          <p:nvPr/>
        </p:nvCxnSpPr>
        <p:spPr>
          <a:xfrm flipV="1">
            <a:off x="1802967" y="3083795"/>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p:cNvCxnSpPr/>
          <p:nvPr/>
        </p:nvCxnSpPr>
        <p:spPr>
          <a:xfrm flipV="1">
            <a:off x="1802967" y="3083795"/>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p:cNvCxnSpPr/>
          <p:nvPr/>
        </p:nvCxnSpPr>
        <p:spPr>
          <a:xfrm flipV="1">
            <a:off x="1289546"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p:cNvCxnSpPr/>
          <p:nvPr/>
        </p:nvCxnSpPr>
        <p:spPr>
          <a:xfrm flipV="1">
            <a:off x="1289546" y="3700322"/>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p:cNvCxnSpPr/>
          <p:nvPr/>
        </p:nvCxnSpPr>
        <p:spPr>
          <a:xfrm flipV="1">
            <a:off x="1289546" y="3700322"/>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p:cNvCxnSpPr/>
          <p:nvPr/>
        </p:nvCxnSpPr>
        <p:spPr>
          <a:xfrm flipV="1">
            <a:off x="1289543" y="3700322"/>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3" name="Straight Arrow Connector 512"/>
          <p:cNvCxnSpPr/>
          <p:nvPr/>
        </p:nvCxnSpPr>
        <p:spPr>
          <a:xfrm flipV="1">
            <a:off x="1289543" y="3700322"/>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p:cNvCxnSpPr/>
          <p:nvPr/>
        </p:nvCxnSpPr>
        <p:spPr>
          <a:xfrm flipV="1">
            <a:off x="3665481"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p:cNvCxnSpPr/>
          <p:nvPr/>
        </p:nvCxnSpPr>
        <p:spPr>
          <a:xfrm flipH="1" flipV="1">
            <a:off x="2755274" y="3700322"/>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p:nvPr/>
        </p:nvCxnSpPr>
        <p:spPr>
          <a:xfrm flipH="1" flipV="1">
            <a:off x="2290096" y="3700322"/>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7" name="Straight Arrow Connector 516"/>
          <p:cNvCxnSpPr/>
          <p:nvPr/>
        </p:nvCxnSpPr>
        <p:spPr>
          <a:xfrm flipH="1" flipV="1">
            <a:off x="1797454" y="3700322"/>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8" name="Straight Arrow Connector 517"/>
          <p:cNvCxnSpPr/>
          <p:nvPr/>
        </p:nvCxnSpPr>
        <p:spPr>
          <a:xfrm flipH="1" flipV="1">
            <a:off x="1304812" y="3700322"/>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p:cNvCxnSpPr/>
          <p:nvPr/>
        </p:nvCxnSpPr>
        <p:spPr>
          <a:xfrm flipV="1">
            <a:off x="2740005"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p:cNvCxnSpPr/>
          <p:nvPr/>
        </p:nvCxnSpPr>
        <p:spPr>
          <a:xfrm flipV="1">
            <a:off x="2740005" y="3700322"/>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p:cNvCxnSpPr/>
          <p:nvPr/>
        </p:nvCxnSpPr>
        <p:spPr>
          <a:xfrm flipH="1" flipV="1">
            <a:off x="2290096" y="3700322"/>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p:cNvCxnSpPr/>
          <p:nvPr/>
        </p:nvCxnSpPr>
        <p:spPr>
          <a:xfrm flipH="1" flipV="1">
            <a:off x="1797454" y="3700322"/>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p:cNvCxnSpPr/>
          <p:nvPr/>
        </p:nvCxnSpPr>
        <p:spPr>
          <a:xfrm flipH="1" flipV="1">
            <a:off x="1304812" y="3700322"/>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4" name="Straight Arrow Connector 523"/>
          <p:cNvCxnSpPr/>
          <p:nvPr/>
        </p:nvCxnSpPr>
        <p:spPr>
          <a:xfrm flipH="1" flipV="1">
            <a:off x="1304815" y="3700322"/>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p:cNvCxnSpPr/>
          <p:nvPr/>
        </p:nvCxnSpPr>
        <p:spPr>
          <a:xfrm flipH="1" flipV="1">
            <a:off x="1797457" y="3700322"/>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p:cNvCxnSpPr/>
          <p:nvPr/>
        </p:nvCxnSpPr>
        <p:spPr>
          <a:xfrm flipV="1">
            <a:off x="2274830"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7" name="Straight Arrow Connector 526"/>
          <p:cNvCxnSpPr/>
          <p:nvPr/>
        </p:nvCxnSpPr>
        <p:spPr>
          <a:xfrm flipV="1">
            <a:off x="2274827" y="3700322"/>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p:cNvCxnSpPr/>
          <p:nvPr/>
        </p:nvCxnSpPr>
        <p:spPr>
          <a:xfrm flipV="1">
            <a:off x="2274827" y="3700322"/>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p:cNvCxnSpPr/>
          <p:nvPr/>
        </p:nvCxnSpPr>
        <p:spPr>
          <a:xfrm flipV="1">
            <a:off x="1782188"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0" name="Straight Arrow Connector 529"/>
          <p:cNvCxnSpPr/>
          <p:nvPr/>
        </p:nvCxnSpPr>
        <p:spPr>
          <a:xfrm flipV="1">
            <a:off x="1782188" y="3700322"/>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p:cNvCxnSpPr/>
          <p:nvPr/>
        </p:nvCxnSpPr>
        <p:spPr>
          <a:xfrm flipH="1" flipV="1">
            <a:off x="1304815" y="3700322"/>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2" name="Straight Arrow Connector 531"/>
          <p:cNvCxnSpPr/>
          <p:nvPr/>
        </p:nvCxnSpPr>
        <p:spPr>
          <a:xfrm flipV="1">
            <a:off x="1782185" y="3700322"/>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3" name="Straight Arrow Connector 532"/>
          <p:cNvCxnSpPr/>
          <p:nvPr/>
        </p:nvCxnSpPr>
        <p:spPr>
          <a:xfrm flipV="1">
            <a:off x="1782185" y="3700322"/>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0" name="Group 639"/>
          <p:cNvGrpSpPr/>
          <p:nvPr/>
        </p:nvGrpSpPr>
        <p:grpSpPr>
          <a:xfrm>
            <a:off x="1329957" y="2423388"/>
            <a:ext cx="2391204" cy="372936"/>
            <a:chOff x="4443751" y="3101115"/>
            <a:chExt cx="2391204" cy="497250"/>
          </a:xfrm>
        </p:grpSpPr>
        <p:grpSp>
          <p:nvGrpSpPr>
            <p:cNvPr id="432" name="Group 431"/>
            <p:cNvGrpSpPr/>
            <p:nvPr/>
          </p:nvGrpSpPr>
          <p:grpSpPr>
            <a:xfrm>
              <a:off x="4443751" y="3101115"/>
              <a:ext cx="2391204" cy="497250"/>
              <a:chOff x="4443750" y="3112661"/>
              <a:chExt cx="2391204" cy="497250"/>
            </a:xfrm>
          </p:grpSpPr>
          <p:cxnSp>
            <p:nvCxnSpPr>
              <p:cNvPr id="134" name="Straight Arrow Connector 133"/>
              <p:cNvCxnSpPr>
                <a:stCxn id="116" idx="0"/>
                <a:endCxn id="122" idx="4"/>
              </p:cNvCxnSpPr>
              <p:nvPr/>
            </p:nvCxnSpPr>
            <p:spPr>
              <a:xfrm flipV="1">
                <a:off x="4443750"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6" idx="0"/>
                <a:endCxn id="123" idx="4"/>
              </p:cNvCxnSpPr>
              <p:nvPr/>
            </p:nvCxnSpPr>
            <p:spPr>
              <a:xfrm flipV="1">
                <a:off x="4443750" y="3119598"/>
                <a:ext cx="507911"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6" idx="0"/>
                <a:endCxn id="125" idx="4"/>
              </p:cNvCxnSpPr>
              <p:nvPr/>
            </p:nvCxnSpPr>
            <p:spPr>
              <a:xfrm flipV="1">
                <a:off x="4443750" y="3119598"/>
                <a:ext cx="1000553"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16" idx="0"/>
                <a:endCxn id="124" idx="4"/>
              </p:cNvCxnSpPr>
              <p:nvPr/>
            </p:nvCxnSpPr>
            <p:spPr>
              <a:xfrm flipV="1">
                <a:off x="4443750" y="3119598"/>
                <a:ext cx="1465728"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6" idx="0"/>
                <a:endCxn id="126" idx="4"/>
              </p:cNvCxnSpPr>
              <p:nvPr/>
            </p:nvCxnSpPr>
            <p:spPr>
              <a:xfrm flipV="1">
                <a:off x="4443750" y="3119598"/>
                <a:ext cx="2391204"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20" idx="0"/>
                <a:endCxn id="126" idx="4"/>
              </p:cNvCxnSpPr>
              <p:nvPr/>
            </p:nvCxnSpPr>
            <p:spPr>
              <a:xfrm flipV="1">
                <a:off x="6819685"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20" idx="0"/>
                <a:endCxn id="124" idx="4"/>
              </p:cNvCxnSpPr>
              <p:nvPr/>
            </p:nvCxnSpPr>
            <p:spPr>
              <a:xfrm flipH="1" flipV="1">
                <a:off x="5909478" y="3119598"/>
                <a:ext cx="910207"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0" idx="0"/>
                <a:endCxn id="125" idx="4"/>
              </p:cNvCxnSpPr>
              <p:nvPr/>
            </p:nvCxnSpPr>
            <p:spPr>
              <a:xfrm flipH="1" flipV="1">
                <a:off x="5444303" y="3119598"/>
                <a:ext cx="1375382"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0" idx="0"/>
                <a:endCxn id="123" idx="4"/>
              </p:cNvCxnSpPr>
              <p:nvPr/>
            </p:nvCxnSpPr>
            <p:spPr>
              <a:xfrm flipH="1" flipV="1">
                <a:off x="4951661" y="3119598"/>
                <a:ext cx="1868024"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20" idx="0"/>
                <a:endCxn id="122" idx="4"/>
              </p:cNvCxnSpPr>
              <p:nvPr/>
            </p:nvCxnSpPr>
            <p:spPr>
              <a:xfrm flipH="1" flipV="1">
                <a:off x="4459019" y="3119598"/>
                <a:ext cx="2360666"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18" idx="0"/>
                <a:endCxn id="124" idx="4"/>
              </p:cNvCxnSpPr>
              <p:nvPr/>
            </p:nvCxnSpPr>
            <p:spPr>
              <a:xfrm flipV="1">
                <a:off x="5894209"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18" idx="0"/>
                <a:endCxn id="126" idx="4"/>
              </p:cNvCxnSpPr>
              <p:nvPr/>
            </p:nvCxnSpPr>
            <p:spPr>
              <a:xfrm flipV="1">
                <a:off x="5894209" y="3119598"/>
                <a:ext cx="940745"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18" idx="0"/>
                <a:endCxn id="125" idx="4"/>
              </p:cNvCxnSpPr>
              <p:nvPr/>
            </p:nvCxnSpPr>
            <p:spPr>
              <a:xfrm flipH="1" flipV="1">
                <a:off x="5444303" y="3119598"/>
                <a:ext cx="449906"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18" idx="0"/>
                <a:endCxn id="123" idx="4"/>
              </p:cNvCxnSpPr>
              <p:nvPr/>
            </p:nvCxnSpPr>
            <p:spPr>
              <a:xfrm flipH="1" flipV="1">
                <a:off x="4951661" y="3119598"/>
                <a:ext cx="942548"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18" idx="0"/>
                <a:endCxn id="122" idx="4"/>
              </p:cNvCxnSpPr>
              <p:nvPr/>
            </p:nvCxnSpPr>
            <p:spPr>
              <a:xfrm flipH="1" flipV="1">
                <a:off x="4459019" y="3119598"/>
                <a:ext cx="1435190"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19" idx="0"/>
                <a:endCxn id="122" idx="4"/>
              </p:cNvCxnSpPr>
              <p:nvPr/>
            </p:nvCxnSpPr>
            <p:spPr>
              <a:xfrm flipH="1" flipV="1">
                <a:off x="4459019" y="3119598"/>
                <a:ext cx="970015"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19" idx="0"/>
                <a:endCxn id="123" idx="4"/>
              </p:cNvCxnSpPr>
              <p:nvPr/>
            </p:nvCxnSpPr>
            <p:spPr>
              <a:xfrm flipH="1" flipV="1">
                <a:off x="4951661" y="3119598"/>
                <a:ext cx="477373"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19" idx="0"/>
                <a:endCxn id="125" idx="4"/>
              </p:cNvCxnSpPr>
              <p:nvPr/>
            </p:nvCxnSpPr>
            <p:spPr>
              <a:xfrm flipV="1">
                <a:off x="5429034"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19" idx="0"/>
                <a:endCxn id="124" idx="4"/>
              </p:cNvCxnSpPr>
              <p:nvPr/>
            </p:nvCxnSpPr>
            <p:spPr>
              <a:xfrm flipV="1">
                <a:off x="5429034" y="3119598"/>
                <a:ext cx="480444"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19" idx="0"/>
                <a:endCxn id="126" idx="4"/>
              </p:cNvCxnSpPr>
              <p:nvPr/>
            </p:nvCxnSpPr>
            <p:spPr>
              <a:xfrm flipV="1">
                <a:off x="5429034" y="3119598"/>
                <a:ext cx="1405920"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17" idx="0"/>
                <a:endCxn id="123" idx="4"/>
              </p:cNvCxnSpPr>
              <p:nvPr/>
            </p:nvCxnSpPr>
            <p:spPr>
              <a:xfrm flipV="1">
                <a:off x="4936392"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17" idx="0"/>
                <a:endCxn id="125" idx="4"/>
              </p:cNvCxnSpPr>
              <p:nvPr/>
            </p:nvCxnSpPr>
            <p:spPr>
              <a:xfrm flipV="1">
                <a:off x="4936392" y="3119598"/>
                <a:ext cx="507911"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17" idx="0"/>
                <a:endCxn id="122" idx="4"/>
              </p:cNvCxnSpPr>
              <p:nvPr/>
            </p:nvCxnSpPr>
            <p:spPr>
              <a:xfrm flipH="1" flipV="1">
                <a:off x="4459019" y="3119598"/>
                <a:ext cx="477373"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17" idx="0"/>
                <a:endCxn id="124" idx="4"/>
              </p:cNvCxnSpPr>
              <p:nvPr/>
            </p:nvCxnSpPr>
            <p:spPr>
              <a:xfrm flipV="1">
                <a:off x="4936392" y="3119598"/>
                <a:ext cx="973086"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17" idx="0"/>
                <a:endCxn id="126" idx="4"/>
              </p:cNvCxnSpPr>
              <p:nvPr/>
            </p:nvCxnSpPr>
            <p:spPr>
              <a:xfrm flipV="1">
                <a:off x="4936392" y="3119598"/>
                <a:ext cx="1898562"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a:off x="4445164" y="3112661"/>
                <a:ext cx="7822" cy="4903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9" name="Straight Arrow Connector 248"/>
              <p:cNvCxnSpPr>
                <a:stCxn id="122" idx="4"/>
                <a:endCxn id="117" idx="0"/>
              </p:cNvCxnSpPr>
              <p:nvPr/>
            </p:nvCxnSpPr>
            <p:spPr>
              <a:xfrm>
                <a:off x="4459019" y="3119598"/>
                <a:ext cx="477373"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3" name="Straight Arrow Connector 252"/>
              <p:cNvCxnSpPr>
                <a:stCxn id="122" idx="4"/>
                <a:endCxn id="119" idx="0"/>
              </p:cNvCxnSpPr>
              <p:nvPr/>
            </p:nvCxnSpPr>
            <p:spPr>
              <a:xfrm>
                <a:off x="4459019" y="3119598"/>
                <a:ext cx="970015"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6" name="Straight Arrow Connector 255"/>
              <p:cNvCxnSpPr>
                <a:stCxn id="122" idx="4"/>
                <a:endCxn id="118" idx="0"/>
              </p:cNvCxnSpPr>
              <p:nvPr/>
            </p:nvCxnSpPr>
            <p:spPr>
              <a:xfrm>
                <a:off x="4459019" y="3119598"/>
                <a:ext cx="1435190"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a:stCxn id="122" idx="4"/>
                <a:endCxn id="120" idx="0"/>
              </p:cNvCxnSpPr>
              <p:nvPr/>
            </p:nvCxnSpPr>
            <p:spPr>
              <a:xfrm>
                <a:off x="4459019" y="3119598"/>
                <a:ext cx="2360666"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a:stCxn id="123" idx="4"/>
                <a:endCxn id="116" idx="0"/>
              </p:cNvCxnSpPr>
              <p:nvPr/>
            </p:nvCxnSpPr>
            <p:spPr>
              <a:xfrm flipH="1">
                <a:off x="4443750" y="3119598"/>
                <a:ext cx="507911"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123" idx="4"/>
                <a:endCxn id="117" idx="0"/>
              </p:cNvCxnSpPr>
              <p:nvPr/>
            </p:nvCxnSpPr>
            <p:spPr>
              <a:xfrm flipH="1">
                <a:off x="4936392"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8" name="Straight Arrow Connector 267"/>
              <p:cNvCxnSpPr>
                <a:stCxn id="123" idx="4"/>
                <a:endCxn id="119" idx="0"/>
              </p:cNvCxnSpPr>
              <p:nvPr/>
            </p:nvCxnSpPr>
            <p:spPr>
              <a:xfrm>
                <a:off x="4951661" y="3119598"/>
                <a:ext cx="477373"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1" name="Straight Arrow Connector 270"/>
              <p:cNvCxnSpPr>
                <a:stCxn id="123" idx="4"/>
                <a:endCxn id="120" idx="0"/>
              </p:cNvCxnSpPr>
              <p:nvPr/>
            </p:nvCxnSpPr>
            <p:spPr>
              <a:xfrm>
                <a:off x="4951661" y="3119598"/>
                <a:ext cx="186802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7" name="Straight Arrow Connector 276"/>
              <p:cNvCxnSpPr>
                <a:stCxn id="125" idx="4"/>
                <a:endCxn id="116" idx="0"/>
              </p:cNvCxnSpPr>
              <p:nvPr/>
            </p:nvCxnSpPr>
            <p:spPr>
              <a:xfrm flipH="1">
                <a:off x="4443750" y="3119598"/>
                <a:ext cx="1000553"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0" name="Straight Arrow Connector 279"/>
              <p:cNvCxnSpPr>
                <a:stCxn id="125" idx="4"/>
                <a:endCxn id="117" idx="0"/>
              </p:cNvCxnSpPr>
              <p:nvPr/>
            </p:nvCxnSpPr>
            <p:spPr>
              <a:xfrm flipH="1">
                <a:off x="4936392" y="3119598"/>
                <a:ext cx="507911"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3" name="Straight Arrow Connector 282"/>
              <p:cNvCxnSpPr>
                <a:stCxn id="125" idx="4"/>
                <a:endCxn id="119" idx="0"/>
              </p:cNvCxnSpPr>
              <p:nvPr/>
            </p:nvCxnSpPr>
            <p:spPr>
              <a:xfrm flipH="1">
                <a:off x="5429034"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6" name="Straight Arrow Connector 285"/>
              <p:cNvCxnSpPr>
                <a:stCxn id="125" idx="4"/>
                <a:endCxn id="118" idx="0"/>
              </p:cNvCxnSpPr>
              <p:nvPr/>
            </p:nvCxnSpPr>
            <p:spPr>
              <a:xfrm>
                <a:off x="5444303" y="3119598"/>
                <a:ext cx="449906"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9" name="Straight Arrow Connector 288"/>
              <p:cNvCxnSpPr>
                <a:stCxn id="125" idx="4"/>
                <a:endCxn id="120" idx="0"/>
              </p:cNvCxnSpPr>
              <p:nvPr/>
            </p:nvCxnSpPr>
            <p:spPr>
              <a:xfrm>
                <a:off x="5444303" y="3119598"/>
                <a:ext cx="1375382"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2" name="Straight Arrow Connector 291"/>
              <p:cNvCxnSpPr>
                <a:stCxn id="124" idx="4"/>
                <a:endCxn id="116" idx="0"/>
              </p:cNvCxnSpPr>
              <p:nvPr/>
            </p:nvCxnSpPr>
            <p:spPr>
              <a:xfrm flipH="1">
                <a:off x="4443750" y="3119598"/>
                <a:ext cx="1465728"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5" name="Straight Arrow Connector 294"/>
              <p:cNvCxnSpPr>
                <a:stCxn id="124" idx="4"/>
                <a:endCxn id="117" idx="0"/>
              </p:cNvCxnSpPr>
              <p:nvPr/>
            </p:nvCxnSpPr>
            <p:spPr>
              <a:xfrm flipH="1">
                <a:off x="4936392" y="3119598"/>
                <a:ext cx="973086"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8" name="Straight Arrow Connector 297"/>
              <p:cNvCxnSpPr>
                <a:stCxn id="124" idx="4"/>
                <a:endCxn id="119" idx="0"/>
              </p:cNvCxnSpPr>
              <p:nvPr/>
            </p:nvCxnSpPr>
            <p:spPr>
              <a:xfrm flipH="1">
                <a:off x="5429034" y="3119598"/>
                <a:ext cx="48044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1" name="Straight Arrow Connector 300"/>
              <p:cNvCxnSpPr>
                <a:stCxn id="124" idx="4"/>
                <a:endCxn id="119" idx="0"/>
              </p:cNvCxnSpPr>
              <p:nvPr/>
            </p:nvCxnSpPr>
            <p:spPr>
              <a:xfrm flipH="1">
                <a:off x="5429034" y="3119598"/>
                <a:ext cx="48044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24" idx="4"/>
                <a:endCxn id="118" idx="0"/>
              </p:cNvCxnSpPr>
              <p:nvPr/>
            </p:nvCxnSpPr>
            <p:spPr>
              <a:xfrm flipH="1">
                <a:off x="5894209"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8" name="Straight Arrow Connector 307"/>
              <p:cNvCxnSpPr>
                <a:stCxn id="124" idx="4"/>
                <a:endCxn id="120" idx="0"/>
              </p:cNvCxnSpPr>
              <p:nvPr/>
            </p:nvCxnSpPr>
            <p:spPr>
              <a:xfrm>
                <a:off x="5909478" y="3119598"/>
                <a:ext cx="910207"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1" name="Straight Arrow Connector 310"/>
              <p:cNvCxnSpPr>
                <a:stCxn id="126" idx="4"/>
                <a:endCxn id="116" idx="0"/>
              </p:cNvCxnSpPr>
              <p:nvPr/>
            </p:nvCxnSpPr>
            <p:spPr>
              <a:xfrm flipH="1">
                <a:off x="4443750" y="3119598"/>
                <a:ext cx="239120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4" name="Straight Arrow Connector 313"/>
              <p:cNvCxnSpPr>
                <a:stCxn id="126" idx="4"/>
                <a:endCxn id="117" idx="0"/>
              </p:cNvCxnSpPr>
              <p:nvPr/>
            </p:nvCxnSpPr>
            <p:spPr>
              <a:xfrm flipH="1">
                <a:off x="4936392" y="3119598"/>
                <a:ext cx="1898562"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7" name="Straight Arrow Connector 316"/>
              <p:cNvCxnSpPr>
                <a:stCxn id="126" idx="4"/>
                <a:endCxn id="119" idx="0"/>
              </p:cNvCxnSpPr>
              <p:nvPr/>
            </p:nvCxnSpPr>
            <p:spPr>
              <a:xfrm flipH="1">
                <a:off x="5429034" y="3119598"/>
                <a:ext cx="1405920"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stCxn id="126" idx="4"/>
                <a:endCxn id="118" idx="0"/>
              </p:cNvCxnSpPr>
              <p:nvPr/>
            </p:nvCxnSpPr>
            <p:spPr>
              <a:xfrm flipH="1">
                <a:off x="5894209" y="3119598"/>
                <a:ext cx="940745"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a:stCxn id="126" idx="4"/>
                <a:endCxn id="120" idx="0"/>
              </p:cNvCxnSpPr>
              <p:nvPr/>
            </p:nvCxnSpPr>
            <p:spPr>
              <a:xfrm flipH="1">
                <a:off x="6819685"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37" name="Straight Arrow Connector 636"/>
            <p:cNvCxnSpPr>
              <a:stCxn id="123" idx="4"/>
              <a:endCxn id="118" idx="0"/>
            </p:cNvCxnSpPr>
            <p:nvPr/>
          </p:nvCxnSpPr>
          <p:spPr>
            <a:xfrm>
              <a:off x="4951662" y="3108052"/>
              <a:ext cx="942548"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641" name="Group 640"/>
          <p:cNvGrpSpPr/>
          <p:nvPr/>
        </p:nvGrpSpPr>
        <p:grpSpPr>
          <a:xfrm>
            <a:off x="1314054" y="3083794"/>
            <a:ext cx="2399026" cy="376394"/>
            <a:chOff x="1639620" y="2982580"/>
            <a:chExt cx="2399026" cy="501858"/>
          </a:xfrm>
        </p:grpSpPr>
        <p:grpSp>
          <p:nvGrpSpPr>
            <p:cNvPr id="642" name="Group 641"/>
            <p:cNvGrpSpPr/>
            <p:nvPr/>
          </p:nvGrpSpPr>
          <p:grpSpPr>
            <a:xfrm>
              <a:off x="1639620" y="2982580"/>
              <a:ext cx="2399026" cy="490312"/>
              <a:chOff x="1639619" y="2994126"/>
              <a:chExt cx="2399026" cy="490312"/>
            </a:xfrm>
          </p:grpSpPr>
          <p:cxnSp>
            <p:nvCxnSpPr>
              <p:cNvPr id="644" name="Straight Arrow Connector 643"/>
              <p:cNvCxnSpPr/>
              <p:nvPr/>
            </p:nvCxnSpPr>
            <p:spPr>
              <a:xfrm flipV="1">
                <a:off x="1647441"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5" name="Straight Arrow Connector 644"/>
              <p:cNvCxnSpPr/>
              <p:nvPr/>
            </p:nvCxnSpPr>
            <p:spPr>
              <a:xfrm flipV="1">
                <a:off x="1647441"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Straight Arrow Connector 645"/>
              <p:cNvCxnSpPr/>
              <p:nvPr/>
            </p:nvCxnSpPr>
            <p:spPr>
              <a:xfrm flipV="1">
                <a:off x="1647441" y="2994126"/>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7" name="Straight Arrow Connector 646"/>
              <p:cNvCxnSpPr/>
              <p:nvPr/>
            </p:nvCxnSpPr>
            <p:spPr>
              <a:xfrm flipV="1">
                <a:off x="1647441" y="2994126"/>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p:nvPr/>
            </p:nvCxnSpPr>
            <p:spPr>
              <a:xfrm flipV="1">
                <a:off x="1647441" y="2994126"/>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p:nvPr/>
            </p:nvCxnSpPr>
            <p:spPr>
              <a:xfrm flipV="1">
                <a:off x="4023376"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p:cNvCxnSpPr/>
              <p:nvPr/>
            </p:nvCxnSpPr>
            <p:spPr>
              <a:xfrm flipH="1" flipV="1">
                <a:off x="3113169" y="2994126"/>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p:nvPr/>
            </p:nvCxnSpPr>
            <p:spPr>
              <a:xfrm flipH="1" flipV="1">
                <a:off x="2647994" y="2994126"/>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p:cNvCxnSpPr/>
              <p:nvPr/>
            </p:nvCxnSpPr>
            <p:spPr>
              <a:xfrm flipH="1" flipV="1">
                <a:off x="2155352" y="2994126"/>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p:cNvCxnSpPr/>
              <p:nvPr/>
            </p:nvCxnSpPr>
            <p:spPr>
              <a:xfrm flipH="1" flipV="1">
                <a:off x="1662710" y="2994126"/>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p:cNvCxnSpPr/>
              <p:nvPr/>
            </p:nvCxnSpPr>
            <p:spPr>
              <a:xfrm flipV="1">
                <a:off x="3097900"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5" name="Straight Arrow Connector 654"/>
              <p:cNvCxnSpPr/>
              <p:nvPr/>
            </p:nvCxnSpPr>
            <p:spPr>
              <a:xfrm flipV="1">
                <a:off x="3097900" y="2994126"/>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p:cNvCxnSpPr/>
              <p:nvPr/>
            </p:nvCxnSpPr>
            <p:spPr>
              <a:xfrm flipH="1" flipV="1">
                <a:off x="2647994" y="2994126"/>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p:cNvCxnSpPr/>
              <p:nvPr/>
            </p:nvCxnSpPr>
            <p:spPr>
              <a:xfrm flipH="1" flipV="1">
                <a:off x="2155352" y="2994126"/>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p:cNvCxnSpPr/>
              <p:nvPr/>
            </p:nvCxnSpPr>
            <p:spPr>
              <a:xfrm flipH="1" flipV="1">
                <a:off x="1662710" y="2994126"/>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9" name="Straight Arrow Connector 658"/>
              <p:cNvCxnSpPr/>
              <p:nvPr/>
            </p:nvCxnSpPr>
            <p:spPr>
              <a:xfrm flipH="1" flipV="1">
                <a:off x="1662710" y="2994126"/>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p:cNvCxnSpPr/>
              <p:nvPr/>
            </p:nvCxnSpPr>
            <p:spPr>
              <a:xfrm flipH="1" flipV="1">
                <a:off x="2155352"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p:cNvCxnSpPr/>
              <p:nvPr/>
            </p:nvCxnSpPr>
            <p:spPr>
              <a:xfrm flipV="1">
                <a:off x="2632725"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p:cNvCxnSpPr/>
              <p:nvPr/>
            </p:nvCxnSpPr>
            <p:spPr>
              <a:xfrm flipV="1">
                <a:off x="2632725" y="2994126"/>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3" name="Straight Arrow Connector 662"/>
              <p:cNvCxnSpPr/>
              <p:nvPr/>
            </p:nvCxnSpPr>
            <p:spPr>
              <a:xfrm flipV="1">
                <a:off x="2632725" y="2994126"/>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p:cNvCxnSpPr/>
              <p:nvPr/>
            </p:nvCxnSpPr>
            <p:spPr>
              <a:xfrm flipV="1">
                <a:off x="2140083"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p:cNvCxnSpPr/>
              <p:nvPr/>
            </p:nvCxnSpPr>
            <p:spPr>
              <a:xfrm flipV="1">
                <a:off x="2140083"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p:cNvCxnSpPr/>
              <p:nvPr/>
            </p:nvCxnSpPr>
            <p:spPr>
              <a:xfrm flipH="1" flipV="1">
                <a:off x="1662710"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7" name="Straight Arrow Connector 666"/>
              <p:cNvCxnSpPr/>
              <p:nvPr/>
            </p:nvCxnSpPr>
            <p:spPr>
              <a:xfrm flipV="1">
                <a:off x="2140083" y="2994126"/>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8" name="Straight Arrow Connector 667"/>
              <p:cNvCxnSpPr/>
              <p:nvPr/>
            </p:nvCxnSpPr>
            <p:spPr>
              <a:xfrm flipV="1">
                <a:off x="2140083" y="2994126"/>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9" name="Straight Arrow Connector 668"/>
              <p:cNvCxnSpPr/>
              <p:nvPr/>
            </p:nvCxnSpPr>
            <p:spPr>
              <a:xfrm>
                <a:off x="1639619" y="2994126"/>
                <a:ext cx="782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0" name="Straight Arrow Connector 669"/>
              <p:cNvCxnSpPr/>
              <p:nvPr/>
            </p:nvCxnSpPr>
            <p:spPr>
              <a:xfrm>
                <a:off x="1662710"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1" name="Straight Arrow Connector 670"/>
              <p:cNvCxnSpPr/>
              <p:nvPr/>
            </p:nvCxnSpPr>
            <p:spPr>
              <a:xfrm>
                <a:off x="1662710" y="2994126"/>
                <a:ext cx="97001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2" name="Straight Arrow Connector 671"/>
              <p:cNvCxnSpPr/>
              <p:nvPr/>
            </p:nvCxnSpPr>
            <p:spPr>
              <a:xfrm>
                <a:off x="1662710" y="2994126"/>
                <a:ext cx="143519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3" name="Straight Arrow Connector 672"/>
              <p:cNvCxnSpPr/>
              <p:nvPr/>
            </p:nvCxnSpPr>
            <p:spPr>
              <a:xfrm>
                <a:off x="1662710" y="2994126"/>
                <a:ext cx="236066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4" name="Straight Arrow Connector 673"/>
              <p:cNvCxnSpPr/>
              <p:nvPr/>
            </p:nvCxnSpPr>
            <p:spPr>
              <a:xfrm flipH="1">
                <a:off x="1647441"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5" name="Straight Arrow Connector 674"/>
              <p:cNvCxnSpPr/>
              <p:nvPr/>
            </p:nvCxnSpPr>
            <p:spPr>
              <a:xfrm flipH="1">
                <a:off x="2140083"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6" name="Straight Arrow Connector 675"/>
              <p:cNvCxnSpPr/>
              <p:nvPr/>
            </p:nvCxnSpPr>
            <p:spPr>
              <a:xfrm>
                <a:off x="2155352"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7" name="Straight Arrow Connector 676"/>
              <p:cNvCxnSpPr/>
              <p:nvPr/>
            </p:nvCxnSpPr>
            <p:spPr>
              <a:xfrm>
                <a:off x="2155352" y="2994126"/>
                <a:ext cx="186802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8" name="Straight Arrow Connector 677"/>
              <p:cNvCxnSpPr/>
              <p:nvPr/>
            </p:nvCxnSpPr>
            <p:spPr>
              <a:xfrm flipH="1">
                <a:off x="1647441" y="2994126"/>
                <a:ext cx="100055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9" name="Straight Arrow Connector 678"/>
              <p:cNvCxnSpPr/>
              <p:nvPr/>
            </p:nvCxnSpPr>
            <p:spPr>
              <a:xfrm flipH="1">
                <a:off x="2140083"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0" name="Straight Arrow Connector 679"/>
              <p:cNvCxnSpPr/>
              <p:nvPr/>
            </p:nvCxnSpPr>
            <p:spPr>
              <a:xfrm flipH="1">
                <a:off x="2632725"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1" name="Straight Arrow Connector 680"/>
              <p:cNvCxnSpPr/>
              <p:nvPr/>
            </p:nvCxnSpPr>
            <p:spPr>
              <a:xfrm>
                <a:off x="2647994" y="2994126"/>
                <a:ext cx="44990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2" name="Straight Arrow Connector 681"/>
              <p:cNvCxnSpPr/>
              <p:nvPr/>
            </p:nvCxnSpPr>
            <p:spPr>
              <a:xfrm>
                <a:off x="2647994" y="2994126"/>
                <a:ext cx="137538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3" name="Straight Arrow Connector 682"/>
              <p:cNvCxnSpPr/>
              <p:nvPr/>
            </p:nvCxnSpPr>
            <p:spPr>
              <a:xfrm flipH="1">
                <a:off x="1647441" y="2994126"/>
                <a:ext cx="146572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4" name="Straight Arrow Connector 683"/>
              <p:cNvCxnSpPr/>
              <p:nvPr/>
            </p:nvCxnSpPr>
            <p:spPr>
              <a:xfrm flipH="1">
                <a:off x="2140083" y="2994126"/>
                <a:ext cx="97308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5" name="Straight Arrow Connector 684"/>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6" name="Straight Arrow Connector 685"/>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7" name="Straight Arrow Connector 686"/>
              <p:cNvCxnSpPr/>
              <p:nvPr/>
            </p:nvCxnSpPr>
            <p:spPr>
              <a:xfrm flipH="1">
                <a:off x="3097900"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8" name="Straight Arrow Connector 687"/>
              <p:cNvCxnSpPr/>
              <p:nvPr/>
            </p:nvCxnSpPr>
            <p:spPr>
              <a:xfrm>
                <a:off x="3113169" y="2994126"/>
                <a:ext cx="910207"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9" name="Straight Arrow Connector 688"/>
              <p:cNvCxnSpPr/>
              <p:nvPr/>
            </p:nvCxnSpPr>
            <p:spPr>
              <a:xfrm flipH="1">
                <a:off x="1647441" y="2994126"/>
                <a:ext cx="239120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0" name="Straight Arrow Connector 689"/>
              <p:cNvCxnSpPr/>
              <p:nvPr/>
            </p:nvCxnSpPr>
            <p:spPr>
              <a:xfrm flipH="1">
                <a:off x="2140083" y="2994126"/>
                <a:ext cx="189856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1" name="Straight Arrow Connector 690"/>
              <p:cNvCxnSpPr/>
              <p:nvPr/>
            </p:nvCxnSpPr>
            <p:spPr>
              <a:xfrm flipH="1">
                <a:off x="2632725" y="2994126"/>
                <a:ext cx="140592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2" name="Straight Arrow Connector 691"/>
              <p:cNvCxnSpPr/>
              <p:nvPr/>
            </p:nvCxnSpPr>
            <p:spPr>
              <a:xfrm flipH="1">
                <a:off x="3097900" y="2994126"/>
                <a:ext cx="94074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3" name="Straight Arrow Connector 692"/>
              <p:cNvCxnSpPr/>
              <p:nvPr/>
            </p:nvCxnSpPr>
            <p:spPr>
              <a:xfrm flipH="1">
                <a:off x="4023376"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43" name="Straight Arrow Connector 642"/>
            <p:cNvCxnSpPr/>
            <p:nvPr/>
          </p:nvCxnSpPr>
          <p:spPr>
            <a:xfrm>
              <a:off x="2155352" y="2994126"/>
              <a:ext cx="94254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694" name="Group 693"/>
          <p:cNvGrpSpPr/>
          <p:nvPr/>
        </p:nvGrpSpPr>
        <p:grpSpPr>
          <a:xfrm>
            <a:off x="1281727" y="3708981"/>
            <a:ext cx="2399026" cy="376394"/>
            <a:chOff x="1639620" y="2982580"/>
            <a:chExt cx="2399026" cy="501858"/>
          </a:xfrm>
        </p:grpSpPr>
        <p:grpSp>
          <p:nvGrpSpPr>
            <p:cNvPr id="695" name="Group 694"/>
            <p:cNvGrpSpPr/>
            <p:nvPr/>
          </p:nvGrpSpPr>
          <p:grpSpPr>
            <a:xfrm>
              <a:off x="1639620" y="2982580"/>
              <a:ext cx="2399026" cy="490312"/>
              <a:chOff x="1639619" y="2994126"/>
              <a:chExt cx="2399026" cy="490312"/>
            </a:xfrm>
          </p:grpSpPr>
          <p:cxnSp>
            <p:nvCxnSpPr>
              <p:cNvPr id="697" name="Straight Arrow Connector 696"/>
              <p:cNvCxnSpPr/>
              <p:nvPr/>
            </p:nvCxnSpPr>
            <p:spPr>
              <a:xfrm flipV="1">
                <a:off x="1647441"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8" name="Straight Arrow Connector 697"/>
              <p:cNvCxnSpPr/>
              <p:nvPr/>
            </p:nvCxnSpPr>
            <p:spPr>
              <a:xfrm flipV="1">
                <a:off x="1647441"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9" name="Straight Arrow Connector 698"/>
              <p:cNvCxnSpPr/>
              <p:nvPr/>
            </p:nvCxnSpPr>
            <p:spPr>
              <a:xfrm flipV="1">
                <a:off x="1647441" y="2994126"/>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0" name="Straight Arrow Connector 699"/>
              <p:cNvCxnSpPr/>
              <p:nvPr/>
            </p:nvCxnSpPr>
            <p:spPr>
              <a:xfrm flipV="1">
                <a:off x="1647441" y="2994126"/>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1" name="Straight Arrow Connector 700"/>
              <p:cNvCxnSpPr/>
              <p:nvPr/>
            </p:nvCxnSpPr>
            <p:spPr>
              <a:xfrm flipV="1">
                <a:off x="1647441" y="2994126"/>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p:cNvCxnSpPr/>
              <p:nvPr/>
            </p:nvCxnSpPr>
            <p:spPr>
              <a:xfrm flipV="1">
                <a:off x="4023376"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p:cNvCxnSpPr/>
              <p:nvPr/>
            </p:nvCxnSpPr>
            <p:spPr>
              <a:xfrm flipH="1" flipV="1">
                <a:off x="3113169" y="2994126"/>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p:cNvCxnSpPr/>
              <p:nvPr/>
            </p:nvCxnSpPr>
            <p:spPr>
              <a:xfrm flipH="1" flipV="1">
                <a:off x="2647994" y="2994126"/>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5" name="Straight Arrow Connector 704"/>
              <p:cNvCxnSpPr/>
              <p:nvPr/>
            </p:nvCxnSpPr>
            <p:spPr>
              <a:xfrm flipH="1" flipV="1">
                <a:off x="2155352" y="2994126"/>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p:cNvCxnSpPr/>
              <p:nvPr/>
            </p:nvCxnSpPr>
            <p:spPr>
              <a:xfrm flipH="1" flipV="1">
                <a:off x="1662710" y="2994126"/>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p:cNvCxnSpPr/>
              <p:nvPr/>
            </p:nvCxnSpPr>
            <p:spPr>
              <a:xfrm flipV="1">
                <a:off x="3097900"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p:cNvCxnSpPr/>
              <p:nvPr/>
            </p:nvCxnSpPr>
            <p:spPr>
              <a:xfrm flipV="1">
                <a:off x="3097900" y="2994126"/>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9" name="Straight Arrow Connector 708"/>
              <p:cNvCxnSpPr/>
              <p:nvPr/>
            </p:nvCxnSpPr>
            <p:spPr>
              <a:xfrm flipH="1" flipV="1">
                <a:off x="2647994" y="2994126"/>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p:cNvCxnSpPr/>
              <p:nvPr/>
            </p:nvCxnSpPr>
            <p:spPr>
              <a:xfrm flipH="1" flipV="1">
                <a:off x="2155352" y="2994126"/>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p:cNvCxnSpPr/>
              <p:nvPr/>
            </p:nvCxnSpPr>
            <p:spPr>
              <a:xfrm flipH="1" flipV="1">
                <a:off x="1662710" y="2994126"/>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p:cNvCxnSpPr/>
              <p:nvPr/>
            </p:nvCxnSpPr>
            <p:spPr>
              <a:xfrm flipH="1" flipV="1">
                <a:off x="1662710" y="2994126"/>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3" name="Straight Arrow Connector 712"/>
              <p:cNvCxnSpPr/>
              <p:nvPr/>
            </p:nvCxnSpPr>
            <p:spPr>
              <a:xfrm flipH="1" flipV="1">
                <a:off x="2155352"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p:cNvCxnSpPr/>
              <p:nvPr/>
            </p:nvCxnSpPr>
            <p:spPr>
              <a:xfrm flipV="1">
                <a:off x="2632725"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p:cNvCxnSpPr/>
              <p:nvPr/>
            </p:nvCxnSpPr>
            <p:spPr>
              <a:xfrm flipV="1">
                <a:off x="2632725" y="2994126"/>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p:cNvCxnSpPr/>
              <p:nvPr/>
            </p:nvCxnSpPr>
            <p:spPr>
              <a:xfrm flipV="1">
                <a:off x="2632725" y="2994126"/>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 name="Straight Arrow Connector 716"/>
              <p:cNvCxnSpPr/>
              <p:nvPr/>
            </p:nvCxnSpPr>
            <p:spPr>
              <a:xfrm flipV="1">
                <a:off x="2140083"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p:cNvCxnSpPr/>
              <p:nvPr/>
            </p:nvCxnSpPr>
            <p:spPr>
              <a:xfrm flipV="1">
                <a:off x="2140083"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p:cNvCxnSpPr/>
              <p:nvPr/>
            </p:nvCxnSpPr>
            <p:spPr>
              <a:xfrm flipH="1" flipV="1">
                <a:off x="1662710"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p:cNvCxnSpPr/>
              <p:nvPr/>
            </p:nvCxnSpPr>
            <p:spPr>
              <a:xfrm flipV="1">
                <a:off x="2140083" y="2994126"/>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1" name="Straight Arrow Connector 720"/>
              <p:cNvCxnSpPr/>
              <p:nvPr/>
            </p:nvCxnSpPr>
            <p:spPr>
              <a:xfrm flipV="1">
                <a:off x="2140083" y="2994126"/>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2" name="Straight Arrow Connector 721"/>
              <p:cNvCxnSpPr/>
              <p:nvPr/>
            </p:nvCxnSpPr>
            <p:spPr>
              <a:xfrm>
                <a:off x="1639619" y="2994126"/>
                <a:ext cx="782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3" name="Straight Arrow Connector 722"/>
              <p:cNvCxnSpPr/>
              <p:nvPr/>
            </p:nvCxnSpPr>
            <p:spPr>
              <a:xfrm>
                <a:off x="1662710"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4" name="Straight Arrow Connector 723"/>
              <p:cNvCxnSpPr/>
              <p:nvPr/>
            </p:nvCxnSpPr>
            <p:spPr>
              <a:xfrm>
                <a:off x="1662710" y="2994126"/>
                <a:ext cx="97001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5" name="Straight Arrow Connector 724"/>
              <p:cNvCxnSpPr/>
              <p:nvPr/>
            </p:nvCxnSpPr>
            <p:spPr>
              <a:xfrm>
                <a:off x="1662710" y="2994126"/>
                <a:ext cx="143519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6" name="Straight Arrow Connector 725"/>
              <p:cNvCxnSpPr/>
              <p:nvPr/>
            </p:nvCxnSpPr>
            <p:spPr>
              <a:xfrm>
                <a:off x="1662710" y="2994126"/>
                <a:ext cx="236066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7" name="Straight Arrow Connector 726"/>
              <p:cNvCxnSpPr/>
              <p:nvPr/>
            </p:nvCxnSpPr>
            <p:spPr>
              <a:xfrm flipH="1">
                <a:off x="1647441"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8" name="Straight Arrow Connector 727"/>
              <p:cNvCxnSpPr/>
              <p:nvPr/>
            </p:nvCxnSpPr>
            <p:spPr>
              <a:xfrm flipH="1">
                <a:off x="2140083"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9" name="Straight Arrow Connector 728"/>
              <p:cNvCxnSpPr/>
              <p:nvPr/>
            </p:nvCxnSpPr>
            <p:spPr>
              <a:xfrm>
                <a:off x="2155352"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0" name="Straight Arrow Connector 729"/>
              <p:cNvCxnSpPr/>
              <p:nvPr/>
            </p:nvCxnSpPr>
            <p:spPr>
              <a:xfrm>
                <a:off x="2155352" y="2994126"/>
                <a:ext cx="186802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1" name="Straight Arrow Connector 730"/>
              <p:cNvCxnSpPr/>
              <p:nvPr/>
            </p:nvCxnSpPr>
            <p:spPr>
              <a:xfrm flipH="1">
                <a:off x="1647441" y="2994126"/>
                <a:ext cx="100055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2" name="Straight Arrow Connector 731"/>
              <p:cNvCxnSpPr/>
              <p:nvPr/>
            </p:nvCxnSpPr>
            <p:spPr>
              <a:xfrm flipH="1">
                <a:off x="2140083"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3" name="Straight Arrow Connector 732"/>
              <p:cNvCxnSpPr/>
              <p:nvPr/>
            </p:nvCxnSpPr>
            <p:spPr>
              <a:xfrm flipH="1">
                <a:off x="2632725"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4" name="Straight Arrow Connector 733"/>
              <p:cNvCxnSpPr/>
              <p:nvPr/>
            </p:nvCxnSpPr>
            <p:spPr>
              <a:xfrm>
                <a:off x="2647994" y="2994126"/>
                <a:ext cx="44990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5" name="Straight Arrow Connector 734"/>
              <p:cNvCxnSpPr/>
              <p:nvPr/>
            </p:nvCxnSpPr>
            <p:spPr>
              <a:xfrm>
                <a:off x="2647994" y="2994126"/>
                <a:ext cx="137538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6" name="Straight Arrow Connector 735"/>
              <p:cNvCxnSpPr/>
              <p:nvPr/>
            </p:nvCxnSpPr>
            <p:spPr>
              <a:xfrm flipH="1">
                <a:off x="1647441" y="2994126"/>
                <a:ext cx="146572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7" name="Straight Arrow Connector 736"/>
              <p:cNvCxnSpPr/>
              <p:nvPr/>
            </p:nvCxnSpPr>
            <p:spPr>
              <a:xfrm flipH="1">
                <a:off x="2140083" y="2994126"/>
                <a:ext cx="97308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8" name="Straight Arrow Connector 737"/>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9" name="Straight Arrow Connector 738"/>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0" name="Straight Arrow Connector 739"/>
              <p:cNvCxnSpPr/>
              <p:nvPr/>
            </p:nvCxnSpPr>
            <p:spPr>
              <a:xfrm flipH="1">
                <a:off x="3097900"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1" name="Straight Arrow Connector 740"/>
              <p:cNvCxnSpPr/>
              <p:nvPr/>
            </p:nvCxnSpPr>
            <p:spPr>
              <a:xfrm>
                <a:off x="3113169" y="2994126"/>
                <a:ext cx="910207"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2" name="Straight Arrow Connector 741"/>
              <p:cNvCxnSpPr/>
              <p:nvPr/>
            </p:nvCxnSpPr>
            <p:spPr>
              <a:xfrm flipH="1">
                <a:off x="1647441" y="2994126"/>
                <a:ext cx="239120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3" name="Straight Arrow Connector 742"/>
              <p:cNvCxnSpPr/>
              <p:nvPr/>
            </p:nvCxnSpPr>
            <p:spPr>
              <a:xfrm flipH="1">
                <a:off x="2140083" y="2994126"/>
                <a:ext cx="189856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4" name="Straight Arrow Connector 743"/>
              <p:cNvCxnSpPr/>
              <p:nvPr/>
            </p:nvCxnSpPr>
            <p:spPr>
              <a:xfrm flipH="1">
                <a:off x="2632725" y="2994126"/>
                <a:ext cx="140592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5" name="Straight Arrow Connector 744"/>
              <p:cNvCxnSpPr/>
              <p:nvPr/>
            </p:nvCxnSpPr>
            <p:spPr>
              <a:xfrm flipH="1">
                <a:off x="3097900" y="2994126"/>
                <a:ext cx="94074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6" name="Straight Arrow Connector 745"/>
              <p:cNvCxnSpPr/>
              <p:nvPr/>
            </p:nvCxnSpPr>
            <p:spPr>
              <a:xfrm flipH="1">
                <a:off x="4023376"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96" name="Straight Arrow Connector 695"/>
            <p:cNvCxnSpPr/>
            <p:nvPr/>
          </p:nvCxnSpPr>
          <p:spPr>
            <a:xfrm>
              <a:off x="2155352" y="2994126"/>
              <a:ext cx="94254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87" name="TextBox 286"/>
          <p:cNvSpPr txBox="1">
            <a:spLocks/>
          </p:cNvSpPr>
          <p:nvPr/>
        </p:nvSpPr>
        <p:spPr>
          <a:xfrm>
            <a:off x="127000" y="940960"/>
            <a:ext cx="5303380" cy="523220"/>
          </a:xfrm>
          <a:prstGeom prst="rect">
            <a:avLst/>
          </a:prstGeom>
          <a:noFill/>
        </p:spPr>
        <p:txBody>
          <a:bodyPr wrap="none" rtlCol="0">
            <a:spAutoFit/>
          </a:bodyPr>
          <a:lstStyle/>
          <a:p>
            <a:r>
              <a:rPr lang="en-US" sz="2800" b="1" dirty="0">
                <a:uFillTx/>
              </a:rPr>
              <a:t>Idea 2: </a:t>
            </a:r>
            <a:r>
              <a:rPr lang="en-US" sz="2800" b="1" dirty="0" err="1">
                <a:uFillTx/>
              </a:rPr>
              <a:t>backpropagate</a:t>
            </a:r>
            <a:r>
              <a:rPr lang="en-US" sz="2800" b="1" dirty="0">
                <a:uFillTx/>
              </a:rPr>
              <a:t> importance</a:t>
            </a:r>
          </a:p>
        </p:txBody>
      </p:sp>
      <p:sp>
        <p:nvSpPr>
          <p:cNvPr id="3" name="TextBox 2"/>
          <p:cNvSpPr txBox="1"/>
          <p:nvPr/>
        </p:nvSpPr>
        <p:spPr>
          <a:xfrm>
            <a:off x="4292600" y="1689100"/>
            <a:ext cx="4864100" cy="2677656"/>
          </a:xfrm>
          <a:prstGeom prst="rect">
            <a:avLst/>
          </a:prstGeom>
          <a:noFill/>
        </p:spPr>
        <p:txBody>
          <a:bodyPr wrap="square" rtlCol="0">
            <a:spAutoFit/>
          </a:bodyPr>
          <a:lstStyle/>
          <a:p>
            <a:r>
              <a:rPr lang="en-US" dirty="0"/>
              <a:t>Examples:</a:t>
            </a:r>
          </a:p>
          <a:p>
            <a:pPr marL="285750" indent="-285750">
              <a:buFontTx/>
              <a:buChar char="-"/>
            </a:pPr>
            <a:r>
              <a:rPr lang="en-US" dirty="0"/>
              <a:t>Gradients (</a:t>
            </a:r>
            <a:r>
              <a:rPr lang="en-US" dirty="0" err="1"/>
              <a:t>Simonyan</a:t>
            </a:r>
            <a:r>
              <a:rPr lang="en-US" dirty="0"/>
              <a:t> et al.)</a:t>
            </a:r>
          </a:p>
          <a:p>
            <a:pPr marL="285750" indent="-285750">
              <a:buFontTx/>
              <a:buChar char="-"/>
            </a:pPr>
            <a:r>
              <a:rPr lang="en-US" dirty="0" err="1"/>
              <a:t>Deconvolutional</a:t>
            </a:r>
            <a:r>
              <a:rPr lang="en-US" dirty="0"/>
              <a:t> Networks (</a:t>
            </a:r>
            <a:r>
              <a:rPr lang="en-US" dirty="0" err="1"/>
              <a:t>Zeiler</a:t>
            </a:r>
            <a:r>
              <a:rPr lang="en-US" dirty="0"/>
              <a:t> &amp; Fergus)</a:t>
            </a:r>
          </a:p>
          <a:p>
            <a:pPr marL="285750" indent="-285750">
              <a:buFontTx/>
              <a:buChar char="-"/>
            </a:pPr>
            <a:r>
              <a:rPr lang="en-US" dirty="0"/>
              <a:t>Guided Backpropagation (</a:t>
            </a:r>
            <a:r>
              <a:rPr lang="en-US" dirty="0" err="1"/>
              <a:t>Springenberg</a:t>
            </a:r>
            <a:r>
              <a:rPr lang="en-US" dirty="0"/>
              <a:t> et al.)</a:t>
            </a:r>
          </a:p>
          <a:p>
            <a:pPr marL="285750" indent="-285750">
              <a:buFontTx/>
              <a:buChar char="-"/>
            </a:pPr>
            <a:r>
              <a:rPr lang="en-US" dirty="0" err="1"/>
              <a:t>Layerwise</a:t>
            </a:r>
            <a:r>
              <a:rPr lang="en-US" dirty="0"/>
              <a:t> Relevance Propagation (Bach et al.)</a:t>
            </a:r>
          </a:p>
          <a:p>
            <a:pPr marL="285750" indent="-285750">
              <a:buFontTx/>
              <a:buChar char="-"/>
            </a:pPr>
            <a:r>
              <a:rPr lang="en-US" dirty="0"/>
              <a:t>Integrated Gradients (</a:t>
            </a:r>
            <a:r>
              <a:rPr lang="en-US" dirty="0" err="1"/>
              <a:t>Sundararajan</a:t>
            </a:r>
            <a:r>
              <a:rPr lang="en-US" dirty="0"/>
              <a:t> et al.)</a:t>
            </a:r>
          </a:p>
          <a:p>
            <a:pPr marL="285750" indent="-285750">
              <a:buFontTx/>
              <a:buChar char="-"/>
            </a:pPr>
            <a:r>
              <a:rPr lang="en-US" sz="2000" b="1" dirty="0"/>
              <a:t>DeepLIFT (Learning Important </a:t>
            </a:r>
            <a:r>
              <a:rPr lang="en-US" sz="2000" b="1" dirty="0" err="1"/>
              <a:t>FeaTures</a:t>
            </a:r>
            <a:r>
              <a:rPr lang="en-US" sz="2000" b="1" dirty="0"/>
              <a:t>)</a:t>
            </a:r>
            <a:endParaRPr lang="en-US" sz="2000" dirty="0">
              <a:hlinkClick r:id="" action="ppaction://noaction"/>
            </a:endParaRPr>
          </a:p>
          <a:p>
            <a:pPr marL="742950" lvl="1" indent="-285750">
              <a:buFontTx/>
              <a:buChar char="-"/>
            </a:pPr>
            <a:r>
              <a:rPr lang="en-US" sz="2000" dirty="0">
                <a:hlinkClick r:id="" action="ppaction://noaction"/>
              </a:rPr>
              <a:t>https</a:t>
            </a:r>
            <a:r>
              <a:rPr lang="en-US" sz="2000" dirty="0">
                <a:hlinkClick r:id="rId3"/>
              </a:rPr>
              <a:t>://github.com/kundajelab/deeplift</a:t>
            </a:r>
            <a:endParaRPr lang="en-US" sz="2000" dirty="0"/>
          </a:p>
        </p:txBody>
      </p:sp>
      <p:sp>
        <p:nvSpPr>
          <p:cNvPr id="290" name="Title 1"/>
          <p:cNvSpPr>
            <a:spLocks noGrp="1"/>
          </p:cNvSpPr>
          <p:nvPr>
            <p:ph type="title"/>
          </p:nvPr>
        </p:nvSpPr>
        <p:spPr>
          <a:xfrm>
            <a:off x="457200" y="15479"/>
            <a:ext cx="8229600" cy="857250"/>
          </a:xfrm>
        </p:spPr>
        <p:txBody>
          <a:bodyPr>
            <a:noAutofit/>
          </a:bodyPr>
          <a:lstStyle/>
          <a:p>
            <a:r>
              <a:rPr lang="en-US" sz="3600" dirty="0">
                <a:uFillTx/>
              </a:rPr>
              <a:t>How can we find the important </a:t>
            </a:r>
            <a:r>
              <a:rPr lang="en-US" sz="3600" dirty="0"/>
              <a:t>parts of the input for a given prediction</a:t>
            </a:r>
            <a:r>
              <a:rPr lang="en-US" sz="3600" dirty="0">
                <a:uFillTx/>
              </a:rPr>
              <a:t>?</a:t>
            </a:r>
          </a:p>
        </p:txBody>
      </p:sp>
    </p:spTree>
    <p:extLst>
      <p:ext uri="{BB962C8B-B14F-4D97-AF65-F5344CB8AC3E}">
        <p14:creationId xmlns:p14="http://schemas.microsoft.com/office/powerpoint/2010/main" val="347491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Saturation revisited</a:t>
            </a:r>
          </a:p>
        </p:txBody>
      </p:sp>
      <p:grpSp>
        <p:nvGrpSpPr>
          <p:cNvPr id="82" name="Group 81"/>
          <p:cNvGrpSpPr/>
          <p:nvPr/>
        </p:nvGrpSpPr>
        <p:grpSpPr>
          <a:xfrm>
            <a:off x="1436637" y="1375682"/>
            <a:ext cx="1929773" cy="936316"/>
            <a:chOff x="6188364" y="2264480"/>
            <a:chExt cx="1929773" cy="1248417"/>
          </a:xfrm>
        </p:grpSpPr>
        <p:cxnSp>
          <p:nvCxnSpPr>
            <p:cNvPr id="76" name="Straight Arrow Connector 75"/>
            <p:cNvCxnSpPr/>
            <p:nvPr/>
          </p:nvCxnSpPr>
          <p:spPr>
            <a:xfrm flipH="1">
              <a:off x="7146636" y="3073986"/>
              <a:ext cx="6615" cy="438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6188364" y="2264480"/>
              <a:ext cx="1929773" cy="861772"/>
            </a:xfrm>
            <a:prstGeom prst="rect">
              <a:avLst/>
            </a:prstGeom>
            <a:noFill/>
          </p:spPr>
          <p:txBody>
            <a:bodyPr wrap="none" rtlCol="0">
              <a:spAutoFit/>
            </a:bodyPr>
            <a:lstStyle/>
            <a:p>
              <a:r>
                <a:rPr lang="en-US" dirty="0"/>
                <a:t>When (i</a:t>
              </a:r>
              <a:r>
                <a:rPr lang="en-US" baseline="-25000" dirty="0"/>
                <a:t>1</a:t>
              </a:r>
              <a:r>
                <a:rPr lang="en-US" dirty="0"/>
                <a:t> + i</a:t>
              </a:r>
              <a:r>
                <a:rPr lang="en-US" baseline="-25000" dirty="0"/>
                <a:t>2</a:t>
              </a:r>
              <a:r>
                <a:rPr lang="en-US" dirty="0"/>
                <a:t>) &gt;= 1,</a:t>
              </a:r>
            </a:p>
            <a:p>
              <a:r>
                <a:rPr lang="en-US" dirty="0"/>
                <a:t>gradient is 0</a:t>
              </a:r>
            </a:p>
          </p:txBody>
        </p:sp>
      </p:grpSp>
      <p:grpSp>
        <p:nvGrpSpPr>
          <p:cNvPr id="41" name="Group 40"/>
          <p:cNvGrpSpPr/>
          <p:nvPr/>
        </p:nvGrpSpPr>
        <p:grpSpPr>
          <a:xfrm>
            <a:off x="726555" y="1618681"/>
            <a:ext cx="2916417" cy="2329110"/>
            <a:chOff x="466401" y="2170545"/>
            <a:chExt cx="2916417" cy="3105482"/>
          </a:xfrm>
        </p:grpSpPr>
        <p:sp>
          <p:nvSpPr>
            <p:cNvPr id="42" name="TextBox 41"/>
            <p:cNvSpPr txBox="1"/>
            <p:nvPr/>
          </p:nvSpPr>
          <p:spPr>
            <a:xfrm>
              <a:off x="466401" y="4357215"/>
              <a:ext cx="301660" cy="492443"/>
            </a:xfrm>
            <a:prstGeom prst="rect">
              <a:avLst/>
            </a:prstGeom>
            <a:noFill/>
          </p:spPr>
          <p:txBody>
            <a:bodyPr wrap="none" rtlCol="0">
              <a:spAutoFit/>
            </a:bodyPr>
            <a:lstStyle/>
            <a:p>
              <a:r>
                <a:rPr lang="en-US" dirty="0"/>
                <a:t>0</a:t>
              </a:r>
            </a:p>
          </p:txBody>
        </p:sp>
        <p:grpSp>
          <p:nvGrpSpPr>
            <p:cNvPr id="43" name="Group 42"/>
            <p:cNvGrpSpPr/>
            <p:nvPr/>
          </p:nvGrpSpPr>
          <p:grpSpPr>
            <a:xfrm>
              <a:off x="542636" y="2170545"/>
              <a:ext cx="2840182" cy="3105482"/>
              <a:chOff x="5126181" y="2401454"/>
              <a:chExt cx="2840182" cy="3105482"/>
            </a:xfrm>
          </p:grpSpPr>
          <p:cxnSp>
            <p:nvCxnSpPr>
              <p:cNvPr id="45" name="Straight Connector 44"/>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373081" y="4768272"/>
                <a:ext cx="986794" cy="738664"/>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48" name="TextBox 47"/>
              <p:cNvSpPr txBox="1"/>
              <p:nvPr/>
            </p:nvSpPr>
            <p:spPr>
              <a:xfrm>
                <a:off x="5126181" y="3186547"/>
                <a:ext cx="301660" cy="492443"/>
              </a:xfrm>
              <a:prstGeom prst="rect">
                <a:avLst/>
              </a:prstGeom>
              <a:noFill/>
            </p:spPr>
            <p:txBody>
              <a:bodyPr wrap="none" rtlCol="0">
                <a:spAutoFit/>
              </a:bodyPr>
              <a:lstStyle/>
              <a:p>
                <a:r>
                  <a:rPr lang="en-US" dirty="0"/>
                  <a:t>1</a:t>
                </a:r>
              </a:p>
            </p:txBody>
          </p:sp>
          <p:sp>
            <p:nvSpPr>
              <p:cNvPr id="49" name="TextBox 48"/>
              <p:cNvSpPr txBox="1"/>
              <p:nvPr/>
            </p:nvSpPr>
            <p:spPr>
              <a:xfrm>
                <a:off x="6190636" y="4504990"/>
                <a:ext cx="301660" cy="492443"/>
              </a:xfrm>
              <a:prstGeom prst="rect">
                <a:avLst/>
              </a:prstGeom>
              <a:noFill/>
            </p:spPr>
            <p:txBody>
              <a:bodyPr wrap="none" rtlCol="0">
                <a:spAutoFit/>
              </a:bodyPr>
              <a:lstStyle/>
              <a:p>
                <a:r>
                  <a:rPr lang="en-US" dirty="0"/>
                  <a:t>1</a:t>
                </a:r>
              </a:p>
            </p:txBody>
          </p:sp>
          <p:sp>
            <p:nvSpPr>
              <p:cNvPr id="50" name="TextBox 49"/>
              <p:cNvSpPr txBox="1"/>
              <p:nvPr/>
            </p:nvSpPr>
            <p:spPr>
              <a:xfrm>
                <a:off x="7001101" y="4518850"/>
                <a:ext cx="301660" cy="492443"/>
              </a:xfrm>
              <a:prstGeom prst="rect">
                <a:avLst/>
              </a:prstGeom>
              <a:noFill/>
            </p:spPr>
            <p:txBody>
              <a:bodyPr wrap="none" rtlCol="0">
                <a:spAutoFit/>
              </a:bodyPr>
              <a:lstStyle/>
              <a:p>
                <a:r>
                  <a:rPr lang="en-US" dirty="0"/>
                  <a:t>2</a:t>
                </a:r>
              </a:p>
            </p:txBody>
          </p:sp>
        </p:grpSp>
      </p:grpSp>
      <p:cxnSp>
        <p:nvCxnSpPr>
          <p:cNvPr id="56" name="Straight Connector 55"/>
          <p:cNvCxnSpPr>
            <a:stCxn id="58" idx="0"/>
          </p:cNvCxnSpPr>
          <p:nvPr/>
        </p:nvCxnSpPr>
        <p:spPr>
          <a:xfrm>
            <a:off x="1970494" y="2377800"/>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58" idx="0"/>
          </p:cNvCxnSpPr>
          <p:nvPr/>
        </p:nvCxnSpPr>
        <p:spPr>
          <a:xfrm flipV="1">
            <a:off x="1067477" y="2377800"/>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1791091" y="2377800"/>
            <a:ext cx="358805" cy="553998"/>
          </a:xfrm>
          <a:prstGeom prst="rect">
            <a:avLst/>
          </a:prstGeom>
          <a:noFill/>
          <a:ln>
            <a:noFill/>
          </a:ln>
        </p:spPr>
        <p:txBody>
          <a:bodyPr wrap="none" rtlCol="0">
            <a:spAutoFit/>
          </a:bodyPr>
          <a:lstStyle/>
          <a:p>
            <a:r>
              <a:rPr lang="en-US" sz="3000" dirty="0">
                <a:solidFill>
                  <a:srgbClr val="008000"/>
                </a:solidFill>
              </a:rPr>
              <a:t>y</a:t>
            </a:r>
          </a:p>
        </p:txBody>
      </p:sp>
      <p:grpSp>
        <p:nvGrpSpPr>
          <p:cNvPr id="31" name="Group 30"/>
          <p:cNvGrpSpPr/>
          <p:nvPr/>
        </p:nvGrpSpPr>
        <p:grpSpPr>
          <a:xfrm>
            <a:off x="5135894" y="1457203"/>
            <a:ext cx="2515342" cy="2052683"/>
            <a:chOff x="1559953" y="2868929"/>
            <a:chExt cx="2388658" cy="2259410"/>
          </a:xfrm>
        </p:grpSpPr>
        <p:sp>
          <p:nvSpPr>
            <p:cNvPr id="35" name="Rectangle 34"/>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38" name="Rectangle 3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44" name="Straight Connector 43"/>
            <p:cNvCxnSpPr>
              <a:stCxn id="35" idx="0"/>
              <a:endCxn id="52"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38" idx="0"/>
              <a:endCxn id="52"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2" name="Oval 51"/>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sp>
        <p:nvSpPr>
          <p:cNvPr id="3" name="TextBox 2"/>
          <p:cNvSpPr txBox="1"/>
          <p:nvPr/>
        </p:nvSpPr>
        <p:spPr>
          <a:xfrm>
            <a:off x="3561658" y="3542596"/>
            <a:ext cx="3595856" cy="1477328"/>
          </a:xfrm>
          <a:prstGeom prst="rect">
            <a:avLst/>
          </a:prstGeom>
          <a:noFill/>
        </p:spPr>
        <p:txBody>
          <a:bodyPr wrap="none" rtlCol="0">
            <a:spAutoFit/>
          </a:bodyPr>
          <a:lstStyle/>
          <a:p>
            <a:r>
              <a:rPr lang="en-US" dirty="0"/>
              <a:t>Affects:</a:t>
            </a:r>
          </a:p>
          <a:p>
            <a:pPr marL="285750" indent="-285750">
              <a:buFontTx/>
              <a:buChar char="-"/>
            </a:pPr>
            <a:r>
              <a:rPr lang="en-US" dirty="0"/>
              <a:t>Gradients</a:t>
            </a:r>
          </a:p>
          <a:p>
            <a:pPr marL="285750" indent="-285750">
              <a:buFontTx/>
              <a:buChar char="-"/>
            </a:pPr>
            <a:r>
              <a:rPr lang="en-US" dirty="0" err="1"/>
              <a:t>Deconvolutional</a:t>
            </a:r>
            <a:r>
              <a:rPr lang="en-US" dirty="0"/>
              <a:t> Networks</a:t>
            </a:r>
          </a:p>
          <a:p>
            <a:pPr marL="285750" indent="-285750">
              <a:buFontTx/>
              <a:buChar char="-"/>
            </a:pPr>
            <a:r>
              <a:rPr lang="en-US" dirty="0"/>
              <a:t>Guided Backpropagation</a:t>
            </a:r>
          </a:p>
          <a:p>
            <a:pPr marL="285750" indent="-285750">
              <a:buFontTx/>
              <a:buChar char="-"/>
            </a:pPr>
            <a:r>
              <a:rPr lang="en-US" dirty="0" err="1"/>
              <a:t>Layerwise</a:t>
            </a:r>
            <a:r>
              <a:rPr lang="en-US" dirty="0"/>
              <a:t> Relevance Propagation</a:t>
            </a:r>
          </a:p>
        </p:txBody>
      </p:sp>
      <p:sp>
        <p:nvSpPr>
          <p:cNvPr id="27" name="TextBox 26"/>
          <p:cNvSpPr txBox="1"/>
          <p:nvPr/>
        </p:nvSpPr>
        <p:spPr>
          <a:xfrm>
            <a:off x="6336153" y="1494370"/>
            <a:ext cx="438721" cy="369332"/>
          </a:xfrm>
          <a:prstGeom prst="rect">
            <a:avLst/>
          </a:prstGeom>
          <a:noFill/>
        </p:spPr>
        <p:txBody>
          <a:bodyPr wrap="square" rtlCol="0">
            <a:spAutoFit/>
          </a:bodyPr>
          <a:lstStyle/>
          <a:p>
            <a:r>
              <a:rPr lang="en-US" b="1" dirty="0"/>
              <a:t>=1</a:t>
            </a:r>
          </a:p>
        </p:txBody>
      </p:sp>
      <p:sp>
        <p:nvSpPr>
          <p:cNvPr id="28" name="TextBox 27"/>
          <p:cNvSpPr txBox="1"/>
          <p:nvPr/>
        </p:nvSpPr>
        <p:spPr>
          <a:xfrm>
            <a:off x="7345961" y="3092418"/>
            <a:ext cx="438721" cy="369332"/>
          </a:xfrm>
          <a:prstGeom prst="rect">
            <a:avLst/>
          </a:prstGeom>
          <a:noFill/>
        </p:spPr>
        <p:txBody>
          <a:bodyPr wrap="square" rtlCol="0">
            <a:spAutoFit/>
          </a:bodyPr>
          <a:lstStyle/>
          <a:p>
            <a:r>
              <a:rPr lang="en-US" dirty="0"/>
              <a:t>=1</a:t>
            </a:r>
          </a:p>
        </p:txBody>
      </p:sp>
      <p:sp>
        <p:nvSpPr>
          <p:cNvPr id="29" name="TextBox 28"/>
          <p:cNvSpPr txBox="1"/>
          <p:nvPr/>
        </p:nvSpPr>
        <p:spPr>
          <a:xfrm>
            <a:off x="5399193" y="3045102"/>
            <a:ext cx="438721"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1674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279"/>
            <a:ext cx="8686800" cy="857250"/>
          </a:xfrm>
        </p:spPr>
        <p:txBody>
          <a:bodyPr>
            <a:noAutofit/>
          </a:bodyPr>
          <a:lstStyle/>
          <a:p>
            <a:r>
              <a:rPr lang="en-US" sz="3600" dirty="0"/>
              <a:t>The DeepLIFT solution:</a:t>
            </a:r>
            <a:br>
              <a:rPr lang="en-US" sz="3600" dirty="0"/>
            </a:br>
            <a:r>
              <a:rPr lang="en-US" sz="3600" dirty="0"/>
              <a:t>difference from reference</a:t>
            </a:r>
          </a:p>
        </p:txBody>
      </p:sp>
      <p:grpSp>
        <p:nvGrpSpPr>
          <p:cNvPr id="10" name="Group 9"/>
          <p:cNvGrpSpPr/>
          <p:nvPr/>
        </p:nvGrpSpPr>
        <p:grpSpPr>
          <a:xfrm>
            <a:off x="724948" y="1615728"/>
            <a:ext cx="2916417" cy="2329110"/>
            <a:chOff x="466401" y="2170545"/>
            <a:chExt cx="2916417" cy="3105482"/>
          </a:xfrm>
        </p:grpSpPr>
        <p:sp>
          <p:nvSpPr>
            <p:cNvPr id="75" name="TextBox 74"/>
            <p:cNvSpPr txBox="1"/>
            <p:nvPr/>
          </p:nvSpPr>
          <p:spPr>
            <a:xfrm>
              <a:off x="466401" y="4357215"/>
              <a:ext cx="301660" cy="492443"/>
            </a:xfrm>
            <a:prstGeom prst="rect">
              <a:avLst/>
            </a:prstGeom>
            <a:noFill/>
          </p:spPr>
          <p:txBody>
            <a:bodyPr wrap="none" rtlCol="0">
              <a:spAutoFit/>
            </a:bodyPr>
            <a:lstStyle/>
            <a:p>
              <a:r>
                <a:rPr lang="en-US" dirty="0"/>
                <a:t>0</a:t>
              </a:r>
            </a:p>
          </p:txBody>
        </p:sp>
        <p:grpSp>
          <p:nvGrpSpPr>
            <p:cNvPr id="81" name="Group 80"/>
            <p:cNvGrpSpPr/>
            <p:nvPr/>
          </p:nvGrpSpPr>
          <p:grpSpPr>
            <a:xfrm>
              <a:off x="542636" y="2170545"/>
              <a:ext cx="2840182" cy="3105482"/>
              <a:chOff x="5126181" y="2401454"/>
              <a:chExt cx="2840182" cy="3105482"/>
            </a:xfrm>
          </p:grpSpPr>
          <p:cxnSp>
            <p:nvCxnSpPr>
              <p:cNvPr id="68" name="Straight Connector 67"/>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6373081" y="4768272"/>
                <a:ext cx="986794" cy="738664"/>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73" name="TextBox 72"/>
              <p:cNvSpPr txBox="1"/>
              <p:nvPr/>
            </p:nvSpPr>
            <p:spPr>
              <a:xfrm>
                <a:off x="5126181" y="3186547"/>
                <a:ext cx="301660" cy="492443"/>
              </a:xfrm>
              <a:prstGeom prst="rect">
                <a:avLst/>
              </a:prstGeom>
              <a:noFill/>
            </p:spPr>
            <p:txBody>
              <a:bodyPr wrap="none" rtlCol="0">
                <a:spAutoFit/>
              </a:bodyPr>
              <a:lstStyle/>
              <a:p>
                <a:r>
                  <a:rPr lang="en-US" dirty="0"/>
                  <a:t>1</a:t>
                </a:r>
              </a:p>
            </p:txBody>
          </p:sp>
          <p:sp>
            <p:nvSpPr>
              <p:cNvPr id="74" name="TextBox 73"/>
              <p:cNvSpPr txBox="1"/>
              <p:nvPr/>
            </p:nvSpPr>
            <p:spPr>
              <a:xfrm>
                <a:off x="6190636" y="4504990"/>
                <a:ext cx="301660" cy="492443"/>
              </a:xfrm>
              <a:prstGeom prst="rect">
                <a:avLst/>
              </a:prstGeom>
              <a:noFill/>
            </p:spPr>
            <p:txBody>
              <a:bodyPr wrap="none" rtlCol="0">
                <a:spAutoFit/>
              </a:bodyPr>
              <a:lstStyle/>
              <a:p>
                <a:r>
                  <a:rPr lang="en-US" dirty="0"/>
                  <a:t>1</a:t>
                </a:r>
              </a:p>
            </p:txBody>
          </p:sp>
          <p:sp>
            <p:nvSpPr>
              <p:cNvPr id="77" name="TextBox 76"/>
              <p:cNvSpPr txBox="1"/>
              <p:nvPr/>
            </p:nvSpPr>
            <p:spPr>
              <a:xfrm>
                <a:off x="7001101" y="4518850"/>
                <a:ext cx="301660" cy="492443"/>
              </a:xfrm>
              <a:prstGeom prst="rect">
                <a:avLst/>
              </a:prstGeom>
              <a:noFill/>
            </p:spPr>
            <p:txBody>
              <a:bodyPr wrap="none" rtlCol="0">
                <a:spAutoFit/>
              </a:bodyPr>
              <a:lstStyle/>
              <a:p>
                <a:r>
                  <a:rPr lang="en-US" dirty="0"/>
                  <a:t>2</a:t>
                </a:r>
              </a:p>
            </p:txBody>
          </p:sp>
        </p:grpSp>
      </p:grpSp>
      <p:grpSp>
        <p:nvGrpSpPr>
          <p:cNvPr id="82" name="Group 81"/>
          <p:cNvGrpSpPr/>
          <p:nvPr/>
        </p:nvGrpSpPr>
        <p:grpSpPr>
          <a:xfrm>
            <a:off x="1116370" y="1803288"/>
            <a:ext cx="3327200" cy="1321430"/>
            <a:chOff x="834053" y="3567536"/>
            <a:chExt cx="3689488" cy="1761924"/>
          </a:xfrm>
        </p:grpSpPr>
        <p:cxnSp>
          <p:nvCxnSpPr>
            <p:cNvPr id="76" name="Straight Arrow Connector 75"/>
            <p:cNvCxnSpPr/>
            <p:nvPr/>
          </p:nvCxnSpPr>
          <p:spPr>
            <a:xfrm flipH="1">
              <a:off x="834053" y="3940913"/>
              <a:ext cx="323907" cy="13885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1064062" y="3567536"/>
              <a:ext cx="3459479" cy="492448"/>
            </a:xfrm>
            <a:prstGeom prst="rect">
              <a:avLst/>
            </a:prstGeom>
            <a:noFill/>
          </p:spPr>
          <p:txBody>
            <a:bodyPr wrap="none" rtlCol="0">
              <a:spAutoFit/>
            </a:bodyPr>
            <a:lstStyle/>
            <a:p>
              <a:r>
                <a:rPr lang="en-US" dirty="0"/>
                <a:t>y</a:t>
              </a:r>
              <a:r>
                <a:rPr lang="en-US" baseline="30000" dirty="0"/>
                <a:t>0</a:t>
              </a:r>
              <a:r>
                <a:rPr lang="en-US" dirty="0"/>
                <a:t>=0 as (i</a:t>
              </a:r>
              <a:r>
                <a:rPr lang="en-US" baseline="-25000" dirty="0"/>
                <a:t>1</a:t>
              </a:r>
              <a:r>
                <a:rPr lang="en-US" baseline="30000" dirty="0"/>
                <a:t>0</a:t>
              </a:r>
              <a:r>
                <a:rPr lang="en-US" dirty="0"/>
                <a:t> + i</a:t>
              </a:r>
              <a:r>
                <a:rPr lang="en-US" baseline="-25000" dirty="0"/>
                <a:t>2</a:t>
              </a:r>
              <a:r>
                <a:rPr lang="en-US" baseline="30000" dirty="0"/>
                <a:t>0</a:t>
              </a:r>
              <a:r>
                <a:rPr lang="en-US" dirty="0"/>
                <a:t>) = 0 (reference)</a:t>
              </a:r>
            </a:p>
          </p:txBody>
        </p:sp>
      </p:grpSp>
      <p:cxnSp>
        <p:nvCxnSpPr>
          <p:cNvPr id="11" name="Straight Arrow Connector 10"/>
          <p:cNvCxnSpPr/>
          <p:nvPr/>
        </p:nvCxnSpPr>
        <p:spPr>
          <a:xfrm flipV="1">
            <a:off x="2788833" y="2369071"/>
            <a:ext cx="6251" cy="834704"/>
          </a:xfrm>
          <a:prstGeom prst="straightConnector1">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017910" y="2165289"/>
            <a:ext cx="1909690" cy="1077218"/>
          </a:xfrm>
          <a:prstGeom prst="rect">
            <a:avLst/>
          </a:prstGeom>
          <a:noFill/>
        </p:spPr>
        <p:txBody>
          <a:bodyPr wrap="square" rtlCol="0">
            <a:spAutoFit/>
          </a:bodyPr>
          <a:lstStyle/>
          <a:p>
            <a:r>
              <a:rPr lang="en-US" sz="1600" dirty="0"/>
              <a:t>With (i</a:t>
            </a:r>
            <a:r>
              <a:rPr lang="en-US" sz="1600" baseline="-25000" dirty="0"/>
              <a:t>1</a:t>
            </a:r>
            <a:r>
              <a:rPr lang="en-US" sz="1600" dirty="0"/>
              <a:t> + i</a:t>
            </a:r>
            <a:r>
              <a:rPr lang="en-US" sz="1600" baseline="-25000" dirty="0"/>
              <a:t>2</a:t>
            </a:r>
            <a:r>
              <a:rPr lang="en-US" sz="1600" dirty="0"/>
              <a:t>) = 2, the “difference from reference” (</a:t>
            </a:r>
            <a:r>
              <a:rPr lang="en-US" sz="1600" dirty="0" err="1"/>
              <a:t>Δy</a:t>
            </a:r>
            <a:r>
              <a:rPr lang="en-US" sz="1600" dirty="0"/>
              <a:t>) is +1, NOT 0 </a:t>
            </a:r>
          </a:p>
        </p:txBody>
      </p:sp>
      <p:sp>
        <p:nvSpPr>
          <p:cNvPr id="9" name="TextBox 8"/>
          <p:cNvSpPr txBox="1"/>
          <p:nvPr/>
        </p:nvSpPr>
        <p:spPr>
          <a:xfrm>
            <a:off x="3350500" y="1046597"/>
            <a:ext cx="2396848" cy="369332"/>
          </a:xfrm>
          <a:prstGeom prst="rect">
            <a:avLst/>
          </a:prstGeom>
          <a:noFill/>
        </p:spPr>
        <p:txBody>
          <a:bodyPr wrap="none" rtlCol="0">
            <a:spAutoFit/>
          </a:bodyPr>
          <a:lstStyle/>
          <a:p>
            <a:r>
              <a:rPr lang="en-US" dirty="0"/>
              <a:t>Reference: i</a:t>
            </a:r>
            <a:r>
              <a:rPr lang="en-US" baseline="-25000" dirty="0"/>
              <a:t>1</a:t>
            </a:r>
            <a:r>
              <a:rPr lang="en-US" baseline="30000" dirty="0"/>
              <a:t>0</a:t>
            </a:r>
            <a:r>
              <a:rPr lang="en-US" dirty="0"/>
              <a:t>=0 &amp; i</a:t>
            </a:r>
            <a:r>
              <a:rPr lang="en-US" baseline="-25000" dirty="0"/>
              <a:t>2</a:t>
            </a:r>
            <a:r>
              <a:rPr lang="en-US" baseline="30000" dirty="0"/>
              <a:t>0</a:t>
            </a:r>
            <a:r>
              <a:rPr lang="en-US" dirty="0"/>
              <a:t>=0</a:t>
            </a:r>
          </a:p>
        </p:txBody>
      </p:sp>
      <p:cxnSp>
        <p:nvCxnSpPr>
          <p:cNvPr id="41" name="Straight Connector 40"/>
          <p:cNvCxnSpPr>
            <a:stCxn id="44"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44"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789484" y="2374847"/>
            <a:ext cx="358805" cy="553998"/>
          </a:xfrm>
          <a:prstGeom prst="rect">
            <a:avLst/>
          </a:prstGeom>
          <a:noFill/>
          <a:ln>
            <a:noFill/>
          </a:ln>
        </p:spPr>
        <p:txBody>
          <a:bodyPr wrap="none" rtlCol="0">
            <a:spAutoFit/>
          </a:bodyPr>
          <a:lstStyle/>
          <a:p>
            <a:r>
              <a:rPr lang="en-US" sz="3000" dirty="0">
                <a:solidFill>
                  <a:srgbClr val="008000"/>
                </a:solidFill>
              </a:rPr>
              <a:t>y</a:t>
            </a:r>
          </a:p>
        </p:txBody>
      </p:sp>
      <p:sp>
        <p:nvSpPr>
          <p:cNvPr id="88" name="TextBox 87"/>
          <p:cNvSpPr txBox="1"/>
          <p:nvPr/>
        </p:nvSpPr>
        <p:spPr>
          <a:xfrm>
            <a:off x="1306077" y="4049794"/>
            <a:ext cx="1831040" cy="400110"/>
          </a:xfrm>
          <a:prstGeom prst="rect">
            <a:avLst/>
          </a:prstGeom>
          <a:noFill/>
        </p:spPr>
        <p:txBody>
          <a:bodyPr wrap="none" rtlCol="0">
            <a:spAutoFit/>
          </a:bodyPr>
          <a:lstStyle/>
          <a:p>
            <a:r>
              <a:rPr lang="en-US" sz="2000" dirty="0"/>
              <a:t>C</a:t>
            </a:r>
            <a:r>
              <a:rPr lang="en-US" sz="2000" baseline="-25000" dirty="0"/>
              <a:t>Δi1Δy</a:t>
            </a:r>
            <a:r>
              <a:rPr lang="en-US" sz="2000" dirty="0"/>
              <a:t>=0.5=C</a:t>
            </a:r>
            <a:r>
              <a:rPr lang="en-US" sz="2000" baseline="-25000" dirty="0"/>
              <a:t>Δi2Δy</a:t>
            </a:r>
          </a:p>
        </p:txBody>
      </p:sp>
      <p:grpSp>
        <p:nvGrpSpPr>
          <p:cNvPr id="29" name="Group 28"/>
          <p:cNvGrpSpPr/>
          <p:nvPr/>
        </p:nvGrpSpPr>
        <p:grpSpPr>
          <a:xfrm>
            <a:off x="5135894" y="1457203"/>
            <a:ext cx="2515342" cy="2052683"/>
            <a:chOff x="1559953" y="2868929"/>
            <a:chExt cx="2388658" cy="2259410"/>
          </a:xfrm>
        </p:grpSpPr>
        <p:sp>
          <p:nvSpPr>
            <p:cNvPr id="30" name="Rectangle 29"/>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31" name="Rectangle 30"/>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32" name="Straight Connector 31"/>
            <p:cNvCxnSpPr>
              <a:stCxn id="30" idx="0"/>
              <a:endCxn id="34"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1" idx="0"/>
              <a:endCxn id="34"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sp>
        <p:nvSpPr>
          <p:cNvPr id="35" name="TextBox 34"/>
          <p:cNvSpPr txBox="1"/>
          <p:nvPr/>
        </p:nvSpPr>
        <p:spPr>
          <a:xfrm>
            <a:off x="6336153" y="1494370"/>
            <a:ext cx="438721" cy="369332"/>
          </a:xfrm>
          <a:prstGeom prst="rect">
            <a:avLst/>
          </a:prstGeom>
          <a:noFill/>
        </p:spPr>
        <p:txBody>
          <a:bodyPr wrap="square" rtlCol="0">
            <a:spAutoFit/>
          </a:bodyPr>
          <a:lstStyle/>
          <a:p>
            <a:r>
              <a:rPr lang="en-US" b="1" dirty="0"/>
              <a:t>=1</a:t>
            </a:r>
          </a:p>
        </p:txBody>
      </p:sp>
      <p:sp>
        <p:nvSpPr>
          <p:cNvPr id="36" name="TextBox 35"/>
          <p:cNvSpPr txBox="1"/>
          <p:nvPr/>
        </p:nvSpPr>
        <p:spPr>
          <a:xfrm>
            <a:off x="7345961" y="3092418"/>
            <a:ext cx="438721" cy="369332"/>
          </a:xfrm>
          <a:prstGeom prst="rect">
            <a:avLst/>
          </a:prstGeom>
          <a:noFill/>
        </p:spPr>
        <p:txBody>
          <a:bodyPr wrap="square" rtlCol="0">
            <a:spAutoFit/>
          </a:bodyPr>
          <a:lstStyle/>
          <a:p>
            <a:r>
              <a:rPr lang="en-US" dirty="0"/>
              <a:t>=1</a:t>
            </a:r>
          </a:p>
        </p:txBody>
      </p:sp>
      <p:sp>
        <p:nvSpPr>
          <p:cNvPr id="37" name="TextBox 36"/>
          <p:cNvSpPr txBox="1"/>
          <p:nvPr/>
        </p:nvSpPr>
        <p:spPr>
          <a:xfrm>
            <a:off x="5399193" y="3045102"/>
            <a:ext cx="438721" cy="369332"/>
          </a:xfrm>
          <a:prstGeom prst="rect">
            <a:avLst/>
          </a:prstGeom>
          <a:noFill/>
        </p:spPr>
        <p:txBody>
          <a:bodyPr wrap="square" rtlCol="0">
            <a:spAutoFit/>
          </a:bodyPr>
          <a:lstStyle/>
          <a:p>
            <a:r>
              <a:rPr lang="en-US" dirty="0"/>
              <a:t>=1</a:t>
            </a:r>
          </a:p>
        </p:txBody>
      </p:sp>
      <p:sp>
        <p:nvSpPr>
          <p:cNvPr id="3" name="Rectangle 2"/>
          <p:cNvSpPr/>
          <p:nvPr/>
        </p:nvSpPr>
        <p:spPr>
          <a:xfrm>
            <a:off x="5140766" y="3479336"/>
            <a:ext cx="677890" cy="369332"/>
          </a:xfrm>
          <a:prstGeom prst="rect">
            <a:avLst/>
          </a:prstGeom>
        </p:spPr>
        <p:txBody>
          <a:bodyPr wrap="none">
            <a:spAutoFit/>
          </a:bodyPr>
          <a:lstStyle/>
          <a:p>
            <a:r>
              <a:rPr lang="en-US" dirty="0"/>
              <a:t>Δi</a:t>
            </a:r>
            <a:r>
              <a:rPr lang="en-US" baseline="-25000" dirty="0"/>
              <a:t>1</a:t>
            </a:r>
            <a:r>
              <a:rPr lang="en-US" dirty="0"/>
              <a:t>=1</a:t>
            </a:r>
            <a:endParaRPr lang="en-US" baseline="-25000" dirty="0"/>
          </a:p>
        </p:txBody>
      </p:sp>
      <p:sp>
        <p:nvSpPr>
          <p:cNvPr id="39" name="Rectangle 38"/>
          <p:cNvSpPr/>
          <p:nvPr/>
        </p:nvSpPr>
        <p:spPr>
          <a:xfrm>
            <a:off x="7074372" y="3536161"/>
            <a:ext cx="677890" cy="369332"/>
          </a:xfrm>
          <a:prstGeom prst="rect">
            <a:avLst/>
          </a:prstGeom>
        </p:spPr>
        <p:txBody>
          <a:bodyPr wrap="none">
            <a:spAutoFit/>
          </a:bodyPr>
          <a:lstStyle/>
          <a:p>
            <a:r>
              <a:rPr lang="en-US" dirty="0"/>
              <a:t>Δi</a:t>
            </a:r>
            <a:r>
              <a:rPr lang="en-US" baseline="-25000" dirty="0"/>
              <a:t>2</a:t>
            </a:r>
            <a:r>
              <a:rPr lang="en-US" dirty="0"/>
              <a:t>=1</a:t>
            </a:r>
            <a:endParaRPr lang="en-US" baseline="-25000" dirty="0"/>
          </a:p>
        </p:txBody>
      </p:sp>
      <p:sp>
        <p:nvSpPr>
          <p:cNvPr id="4" name="Rectangle 3"/>
          <p:cNvSpPr/>
          <p:nvPr/>
        </p:nvSpPr>
        <p:spPr>
          <a:xfrm>
            <a:off x="1318741" y="4456775"/>
            <a:ext cx="4408967" cy="369332"/>
          </a:xfrm>
          <a:prstGeom prst="rect">
            <a:avLst/>
          </a:prstGeom>
        </p:spPr>
        <p:txBody>
          <a:bodyPr wrap="none">
            <a:spAutoFit/>
          </a:bodyPr>
          <a:lstStyle/>
          <a:p>
            <a:r>
              <a:rPr lang="en-US" dirty="0"/>
              <a:t>See paper for detailed backpropagation rules</a:t>
            </a:r>
          </a:p>
        </p:txBody>
      </p:sp>
    </p:spTree>
    <p:extLst>
      <p:ext uri="{BB962C8B-B14F-4D97-AF65-F5344CB8AC3E}">
        <p14:creationId xmlns:p14="http://schemas.microsoft.com/office/powerpoint/2010/main" val="176523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8" grpId="0"/>
      <p:bldP spid="3" grpId="0"/>
      <p:bldP spid="39"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Callout 20"/>
          <p:cNvSpPr/>
          <p:nvPr/>
        </p:nvSpPr>
        <p:spPr>
          <a:xfrm>
            <a:off x="6015403" y="2880963"/>
            <a:ext cx="1327560" cy="941755"/>
          </a:xfrm>
          <a:prstGeom prst="wedgeEllipseCallout">
            <a:avLst>
              <a:gd name="adj1" fmla="val 48906"/>
              <a:gd name="adj2" fmla="val 54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276427" y="2020225"/>
            <a:ext cx="1359354" cy="676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model</a:t>
            </a:r>
          </a:p>
        </p:txBody>
      </p:sp>
      <p:sp>
        <p:nvSpPr>
          <p:cNvPr id="5" name="Rectangle 4"/>
          <p:cNvSpPr/>
          <p:nvPr/>
        </p:nvSpPr>
        <p:spPr>
          <a:xfrm>
            <a:off x="6175423" y="2020225"/>
            <a:ext cx="1478182" cy="6763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55%</a:t>
            </a:r>
          </a:p>
        </p:txBody>
      </p:sp>
      <p:cxnSp>
        <p:nvCxnSpPr>
          <p:cNvPr id="6" name="Straight Connector 5"/>
          <p:cNvCxnSpPr/>
          <p:nvPr/>
        </p:nvCxnSpPr>
        <p:spPr>
          <a:xfrm>
            <a:off x="5635781" y="2358397"/>
            <a:ext cx="539642"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4" idx="1"/>
          </p:cNvCxnSpPr>
          <p:nvPr/>
        </p:nvCxnSpPr>
        <p:spPr>
          <a:xfrm>
            <a:off x="3218689" y="2358397"/>
            <a:ext cx="1057739"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flipH="1">
            <a:off x="7367971" y="3434011"/>
            <a:ext cx="1128462" cy="1437101"/>
          </a:xfrm>
          <a:prstGeom prst="rect">
            <a:avLst/>
          </a:prstGeom>
        </p:spPr>
      </p:pic>
      <p:sp>
        <p:nvSpPr>
          <p:cNvPr id="13" name="TextBox 12"/>
          <p:cNvSpPr txBox="1"/>
          <p:nvPr/>
        </p:nvSpPr>
        <p:spPr>
          <a:xfrm>
            <a:off x="5947250" y="1385887"/>
            <a:ext cx="1934528" cy="553998"/>
          </a:xfrm>
          <a:prstGeom prst="rect">
            <a:avLst/>
          </a:prstGeom>
          <a:noFill/>
        </p:spPr>
        <p:txBody>
          <a:bodyPr wrap="square" rtlCol="0">
            <a:spAutoFit/>
          </a:bodyPr>
          <a:lstStyle/>
          <a:p>
            <a:pPr algn="ctr"/>
            <a:r>
              <a:rPr lang="en-US" sz="1500" dirty="0">
                <a:solidFill>
                  <a:schemeClr val="tx1">
                    <a:lumMod val="65000"/>
                    <a:lumOff val="35000"/>
                  </a:schemeClr>
                </a:solidFill>
              </a:rPr>
              <a:t>chance John will have repayment problems</a:t>
            </a:r>
          </a:p>
        </p:txBody>
      </p:sp>
      <p:sp>
        <p:nvSpPr>
          <p:cNvPr id="14" name="TextBox 13"/>
          <p:cNvSpPr txBox="1"/>
          <p:nvPr/>
        </p:nvSpPr>
        <p:spPr>
          <a:xfrm>
            <a:off x="1170980" y="3157269"/>
            <a:ext cx="2292807" cy="369332"/>
          </a:xfrm>
          <a:prstGeom prst="rect">
            <a:avLst/>
          </a:prstGeom>
          <a:noFill/>
        </p:spPr>
        <p:txBody>
          <a:bodyPr wrap="none" rtlCol="0">
            <a:spAutoFit/>
          </a:bodyPr>
          <a:lstStyle/>
          <a:p>
            <a:r>
              <a:rPr lang="en-US" sz="1800"/>
              <a:t>John, </a:t>
            </a:r>
            <a:r>
              <a:rPr lang="en-US" sz="1800" dirty="0"/>
              <a:t>a bank customer</a:t>
            </a:r>
          </a:p>
        </p:txBody>
      </p:sp>
      <p:sp>
        <p:nvSpPr>
          <p:cNvPr id="11" name="TextBox 10"/>
          <p:cNvSpPr txBox="1"/>
          <p:nvPr/>
        </p:nvSpPr>
        <p:spPr>
          <a:xfrm>
            <a:off x="7797408" y="2308606"/>
            <a:ext cx="1156086" cy="461665"/>
          </a:xfrm>
          <a:prstGeom prst="rect">
            <a:avLst/>
          </a:prstGeom>
          <a:noFill/>
        </p:spPr>
        <p:txBody>
          <a:bodyPr wrap="none" rtlCol="0">
            <a:spAutoFit/>
          </a:bodyPr>
          <a:lstStyle/>
          <a:p>
            <a:r>
              <a:rPr lang="en-US" sz="2400">
                <a:solidFill>
                  <a:srgbClr val="F7004B"/>
                </a:solidFill>
              </a:rPr>
              <a:t>No loan</a:t>
            </a:r>
          </a:p>
        </p:txBody>
      </p:sp>
      <p:pic>
        <p:nvPicPr>
          <p:cNvPr id="12" name="Picture 11"/>
          <p:cNvPicPr>
            <a:picLocks noChangeAspect="1"/>
          </p:cNvPicPr>
          <p:nvPr/>
        </p:nvPicPr>
        <p:blipFill>
          <a:blip r:embed="rId5"/>
          <a:stretch>
            <a:fillRect/>
          </a:stretch>
        </p:blipFill>
        <p:spPr>
          <a:xfrm>
            <a:off x="8159519" y="1993229"/>
            <a:ext cx="301185" cy="315377"/>
          </a:xfrm>
          <a:prstGeom prst="rect">
            <a:avLst/>
          </a:prstGeom>
        </p:spPr>
      </p:pic>
      <p:sp>
        <p:nvSpPr>
          <p:cNvPr id="7" name="Oval Callout 6"/>
          <p:cNvSpPr/>
          <p:nvPr/>
        </p:nvSpPr>
        <p:spPr>
          <a:xfrm>
            <a:off x="2384636" y="536981"/>
            <a:ext cx="1327560" cy="941755"/>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51192" y="840242"/>
            <a:ext cx="794448" cy="369332"/>
          </a:xfrm>
          <a:prstGeom prst="rect">
            <a:avLst/>
          </a:prstGeom>
          <a:noFill/>
        </p:spPr>
        <p:txBody>
          <a:bodyPr wrap="none" rtlCol="0">
            <a:spAutoFit/>
          </a:bodyPr>
          <a:lstStyle/>
          <a:p>
            <a:r>
              <a:rPr lang="en-US" sz="1800" dirty="0"/>
              <a:t>Why?!</a:t>
            </a:r>
          </a:p>
        </p:txBody>
      </p:sp>
      <p:pic>
        <p:nvPicPr>
          <p:cNvPr id="16" name="Picture 15"/>
          <p:cNvPicPr>
            <a:picLocks noChangeAspect="1"/>
          </p:cNvPicPr>
          <p:nvPr/>
        </p:nvPicPr>
        <p:blipFill>
          <a:blip r:embed="rId6"/>
          <a:stretch>
            <a:fillRect/>
          </a:stretch>
        </p:blipFill>
        <p:spPr>
          <a:xfrm flipH="1">
            <a:off x="3198065" y="3484548"/>
            <a:ext cx="1113225" cy="1452564"/>
          </a:xfrm>
          <a:prstGeom prst="rect">
            <a:avLst/>
          </a:prstGeom>
        </p:spPr>
      </p:pic>
      <p:sp>
        <p:nvSpPr>
          <p:cNvPr id="17" name="Oval Callout 16"/>
          <p:cNvSpPr/>
          <p:nvPr/>
        </p:nvSpPr>
        <p:spPr>
          <a:xfrm>
            <a:off x="4285034" y="2880963"/>
            <a:ext cx="1327560" cy="941755"/>
          </a:xfrm>
          <a:prstGeom prst="wedgeEllipseCallout">
            <a:avLst>
              <a:gd name="adj1" fmla="val -44941"/>
              <a:gd name="adj2" fmla="val 467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551590" y="3167174"/>
            <a:ext cx="794448" cy="369332"/>
          </a:xfrm>
          <a:prstGeom prst="rect">
            <a:avLst/>
          </a:prstGeom>
          <a:noFill/>
        </p:spPr>
        <p:txBody>
          <a:bodyPr wrap="none" rtlCol="0">
            <a:spAutoFit/>
          </a:bodyPr>
          <a:lstStyle/>
          <a:p>
            <a:r>
              <a:rPr lang="en-US" sz="1800" dirty="0"/>
              <a:t>Why?!</a:t>
            </a:r>
          </a:p>
        </p:txBody>
      </p:sp>
      <p:pic>
        <p:nvPicPr>
          <p:cNvPr id="20" name="Picture 19"/>
          <p:cNvPicPr>
            <a:picLocks noChangeAspect="1"/>
          </p:cNvPicPr>
          <p:nvPr/>
        </p:nvPicPr>
        <p:blipFill>
          <a:blip r:embed="rId7"/>
          <a:stretch>
            <a:fillRect/>
          </a:stretch>
        </p:blipFill>
        <p:spPr>
          <a:xfrm>
            <a:off x="1828848" y="1508476"/>
            <a:ext cx="1154019" cy="1523507"/>
          </a:xfrm>
          <a:prstGeom prst="rect">
            <a:avLst/>
          </a:prstGeom>
        </p:spPr>
      </p:pic>
      <p:sp>
        <p:nvSpPr>
          <p:cNvPr id="22" name="TextBox 21"/>
          <p:cNvSpPr txBox="1"/>
          <p:nvPr/>
        </p:nvSpPr>
        <p:spPr>
          <a:xfrm>
            <a:off x="6167395" y="3168748"/>
            <a:ext cx="1075936" cy="369332"/>
          </a:xfrm>
          <a:prstGeom prst="rect">
            <a:avLst/>
          </a:prstGeom>
          <a:noFill/>
        </p:spPr>
        <p:txBody>
          <a:bodyPr wrap="none" rtlCol="0">
            <a:spAutoFit/>
          </a:bodyPr>
          <a:lstStyle/>
          <a:p>
            <a:r>
              <a:rPr lang="en-US" sz="1800" b="1" dirty="0"/>
              <a:t>AI magic!</a:t>
            </a:r>
          </a:p>
        </p:txBody>
      </p:sp>
    </p:spTree>
    <p:custDataLst>
      <p:tags r:id="rId1"/>
    </p:custDataLst>
    <p:extLst>
      <p:ext uri="{BB962C8B-B14F-4D97-AF65-F5344CB8AC3E}">
        <p14:creationId xmlns:p14="http://schemas.microsoft.com/office/powerpoint/2010/main" val="824268008"/>
      </p:ext>
    </p:extLst>
  </p:cSld>
  <p:clrMapOvr>
    <a:masterClrMapping/>
  </p:clrMapOvr>
  <mc:AlternateContent xmlns:mc="http://schemas.openxmlformats.org/markup-compatibility/2006" xmlns:p14="http://schemas.microsoft.com/office/powerpoint/2010/main">
    <mc:Choice Requires="p14">
      <p:transition spd="med" p14:dur="700" advTm="8501">
        <p:fade/>
      </p:transition>
    </mc:Choice>
    <mc:Fallback xmlns="">
      <p:transition spd="med" advTm="85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P spid="5" grpId="0" animBg="1"/>
      <p:bldP spid="13" grpId="0"/>
      <p:bldP spid="11" grpId="0"/>
      <p:bldP spid="7" grpId="0" animBg="1"/>
      <p:bldP spid="9" grpId="0"/>
      <p:bldP spid="17" grpId="0" animBg="1"/>
      <p:bldP spid="18"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779"/>
            <a:ext cx="8229600" cy="857250"/>
          </a:xfrm>
        </p:spPr>
        <p:txBody>
          <a:bodyPr/>
          <a:lstStyle/>
          <a:p>
            <a:r>
              <a:rPr lang="en-US" dirty="0"/>
              <a:t>Choice of reference matters!</a:t>
            </a:r>
          </a:p>
        </p:txBody>
      </p:sp>
      <p:pic>
        <p:nvPicPr>
          <p:cNvPr id="5" name="Picture 4" descr="Screen Shot 2017-04-19 at 10.35.15 AM.png"/>
          <p:cNvPicPr>
            <a:picLocks noChangeAspect="1"/>
          </p:cNvPicPr>
          <p:nvPr/>
        </p:nvPicPr>
        <p:blipFill rotWithShape="1">
          <a:blip r:embed="rId3">
            <a:extLst>
              <a:ext uri="{28A0092B-C50C-407E-A947-70E740481C1C}">
                <a14:useLocalDpi xmlns:a14="http://schemas.microsoft.com/office/drawing/2010/main" val="0"/>
              </a:ext>
            </a:extLst>
          </a:blip>
          <a:srcRect t="4444" r="75714" b="75555"/>
          <a:stretch/>
        </p:blipFill>
        <p:spPr>
          <a:xfrm>
            <a:off x="266700" y="1816102"/>
            <a:ext cx="1549400" cy="1415405"/>
          </a:xfrm>
          <a:prstGeom prst="rect">
            <a:avLst/>
          </a:prstGeom>
        </p:spPr>
      </p:pic>
      <p:pic>
        <p:nvPicPr>
          <p:cNvPr id="6" name="Picture 5" descr="Screen Shot 2017-04-19 at 10.35.15 AM.png"/>
          <p:cNvPicPr>
            <a:picLocks noChangeAspect="1"/>
          </p:cNvPicPr>
          <p:nvPr/>
        </p:nvPicPr>
        <p:blipFill rotWithShape="1">
          <a:blip r:embed="rId4">
            <a:extLst>
              <a:ext uri="{28A0092B-C50C-407E-A947-70E740481C1C}">
                <a14:useLocalDpi xmlns:a14="http://schemas.microsoft.com/office/drawing/2010/main" val="0"/>
              </a:ext>
            </a:extLst>
          </a:blip>
          <a:srcRect t="54694" r="75714" b="25386"/>
          <a:stretch/>
        </p:blipFill>
        <p:spPr>
          <a:xfrm>
            <a:off x="266700" y="3390900"/>
            <a:ext cx="1549400" cy="1409700"/>
          </a:xfrm>
          <a:prstGeom prst="rect">
            <a:avLst/>
          </a:prstGeom>
        </p:spPr>
      </p:pic>
      <p:sp>
        <p:nvSpPr>
          <p:cNvPr id="7" name="TextBox 6"/>
          <p:cNvSpPr txBox="1"/>
          <p:nvPr/>
        </p:nvSpPr>
        <p:spPr>
          <a:xfrm>
            <a:off x="508006" y="1447800"/>
            <a:ext cx="917401" cy="369332"/>
          </a:xfrm>
          <a:prstGeom prst="rect">
            <a:avLst/>
          </a:prstGeom>
          <a:noFill/>
        </p:spPr>
        <p:txBody>
          <a:bodyPr wrap="none" rtlCol="0">
            <a:spAutoFit/>
          </a:bodyPr>
          <a:lstStyle/>
          <a:p>
            <a:r>
              <a:rPr lang="en-US" dirty="0"/>
              <a:t>Original</a:t>
            </a:r>
          </a:p>
        </p:txBody>
      </p:sp>
      <p:sp>
        <p:nvSpPr>
          <p:cNvPr id="8" name="TextBox 7"/>
          <p:cNvSpPr txBox="1"/>
          <p:nvPr/>
        </p:nvSpPr>
        <p:spPr>
          <a:xfrm>
            <a:off x="2108206" y="1422400"/>
            <a:ext cx="1139217" cy="369332"/>
          </a:xfrm>
          <a:prstGeom prst="rect">
            <a:avLst/>
          </a:prstGeom>
          <a:noFill/>
        </p:spPr>
        <p:txBody>
          <a:bodyPr wrap="none" rtlCol="0">
            <a:spAutoFit/>
          </a:bodyPr>
          <a:lstStyle/>
          <a:p>
            <a:r>
              <a:rPr lang="en-US" dirty="0"/>
              <a:t>Reference</a:t>
            </a:r>
          </a:p>
        </p:txBody>
      </p:sp>
      <p:sp>
        <p:nvSpPr>
          <p:cNvPr id="9" name="TextBox 8"/>
          <p:cNvSpPr txBox="1"/>
          <p:nvPr/>
        </p:nvSpPr>
        <p:spPr>
          <a:xfrm>
            <a:off x="3670303" y="1219202"/>
            <a:ext cx="1282698" cy="646331"/>
          </a:xfrm>
          <a:prstGeom prst="rect">
            <a:avLst/>
          </a:prstGeom>
          <a:noFill/>
        </p:spPr>
        <p:txBody>
          <a:bodyPr wrap="square" rtlCol="0">
            <a:spAutoFit/>
          </a:bodyPr>
          <a:lstStyle/>
          <a:p>
            <a:pPr algn="ctr"/>
            <a:r>
              <a:rPr lang="en-US" dirty="0"/>
              <a:t>DeepLIFT scores</a:t>
            </a:r>
          </a:p>
        </p:txBody>
      </p:sp>
      <p:sp>
        <p:nvSpPr>
          <p:cNvPr id="10" name="TextBox 9"/>
          <p:cNvSpPr txBox="1"/>
          <p:nvPr/>
        </p:nvSpPr>
        <p:spPr>
          <a:xfrm>
            <a:off x="215900" y="1003300"/>
            <a:ext cx="3333690" cy="400110"/>
          </a:xfrm>
          <a:prstGeom prst="rect">
            <a:avLst/>
          </a:prstGeom>
          <a:noFill/>
        </p:spPr>
        <p:txBody>
          <a:bodyPr wrap="none" rtlCol="0">
            <a:spAutoFit/>
          </a:bodyPr>
          <a:lstStyle/>
          <a:p>
            <a:r>
              <a:rPr lang="en-US" sz="2000" b="1" dirty="0"/>
              <a:t>CIFAR10 model, class = “ship”</a:t>
            </a:r>
          </a:p>
        </p:txBody>
      </p:sp>
      <p:sp>
        <p:nvSpPr>
          <p:cNvPr id="19" name="TextBox 18"/>
          <p:cNvSpPr txBox="1"/>
          <p:nvPr/>
        </p:nvSpPr>
        <p:spPr>
          <a:xfrm>
            <a:off x="5080000" y="1168401"/>
            <a:ext cx="4064000" cy="2954655"/>
          </a:xfrm>
          <a:prstGeom prst="rect">
            <a:avLst/>
          </a:prstGeom>
          <a:noFill/>
        </p:spPr>
        <p:txBody>
          <a:bodyPr wrap="square" rtlCol="0">
            <a:spAutoFit/>
          </a:bodyPr>
          <a:lstStyle/>
          <a:p>
            <a:r>
              <a:rPr lang="en-US" sz="2400" b="1" dirty="0"/>
              <a:t>Suggestions on how to pick a reference</a:t>
            </a:r>
            <a:r>
              <a:rPr lang="en-US" sz="2400" dirty="0"/>
              <a:t>:</a:t>
            </a:r>
          </a:p>
          <a:p>
            <a:pPr marL="285750" indent="-285750">
              <a:buFontTx/>
              <a:buChar char="-"/>
            </a:pPr>
            <a:r>
              <a:rPr lang="en-US" sz="2300" dirty="0"/>
              <a:t>MNIST: all zeros (background)</a:t>
            </a:r>
          </a:p>
          <a:p>
            <a:pPr marL="285750" indent="-285750">
              <a:buFontTx/>
              <a:buChar char="-"/>
            </a:pPr>
            <a:r>
              <a:rPr lang="en-US" sz="2300" b="1" dirty="0"/>
              <a:t>Consider using a distribution of references</a:t>
            </a:r>
          </a:p>
          <a:p>
            <a:pPr marL="742950" lvl="1" indent="-285750">
              <a:buFontTx/>
              <a:buChar char="-"/>
            </a:pPr>
            <a:r>
              <a:rPr lang="en-US" sz="2300" dirty="0"/>
              <a:t>E.g. multiple references generated by shuffling a genomic sequence</a:t>
            </a:r>
          </a:p>
        </p:txBody>
      </p:sp>
      <p:pic>
        <p:nvPicPr>
          <p:cNvPr id="20" name="Picture 19" descr="Screen Shot 2017-04-19 at 10.35.15 AM.png"/>
          <p:cNvPicPr>
            <a:picLocks noChangeAspect="1"/>
          </p:cNvPicPr>
          <p:nvPr/>
        </p:nvPicPr>
        <p:blipFill rotWithShape="1">
          <a:blip r:embed="rId3">
            <a:extLst>
              <a:ext uri="{28A0092B-C50C-407E-A947-70E740481C1C}">
                <a14:useLocalDpi xmlns:a14="http://schemas.microsoft.com/office/drawing/2010/main" val="0"/>
              </a:ext>
            </a:extLst>
          </a:blip>
          <a:srcRect l="24088" t="4444" r="50431" b="75555"/>
          <a:stretch/>
        </p:blipFill>
        <p:spPr>
          <a:xfrm>
            <a:off x="1803400" y="1841502"/>
            <a:ext cx="1625600" cy="1415405"/>
          </a:xfrm>
          <a:prstGeom prst="rect">
            <a:avLst/>
          </a:prstGeom>
        </p:spPr>
      </p:pic>
      <p:pic>
        <p:nvPicPr>
          <p:cNvPr id="21" name="Picture 20" descr="Screen Shot 2017-04-19 at 10.35.15 AM.png"/>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52157" t="4444" r="26343" b="76174"/>
          <a:stretch/>
        </p:blipFill>
        <p:spPr>
          <a:xfrm>
            <a:off x="3594100" y="1841501"/>
            <a:ext cx="1371600" cy="1371600"/>
          </a:xfrm>
          <a:prstGeom prst="rect">
            <a:avLst/>
          </a:prstGeom>
        </p:spPr>
      </p:pic>
      <p:pic>
        <p:nvPicPr>
          <p:cNvPr id="22" name="Picture 21" descr="Screen Shot 2017-04-19 at 10.35.15 AM.png"/>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l="52156" t="54694" r="26145" b="25925"/>
          <a:stretch/>
        </p:blipFill>
        <p:spPr>
          <a:xfrm>
            <a:off x="3594100" y="3390900"/>
            <a:ext cx="1384300" cy="1371600"/>
          </a:xfrm>
          <a:prstGeom prst="rect">
            <a:avLst/>
          </a:prstGeom>
        </p:spPr>
      </p:pic>
      <p:pic>
        <p:nvPicPr>
          <p:cNvPr id="23" name="Picture 22" descr="Screen Shot 2017-04-19 at 10.35.15 AM.png"/>
          <p:cNvPicPr>
            <a:picLocks noChangeAspect="1"/>
          </p:cNvPicPr>
          <p:nvPr/>
        </p:nvPicPr>
        <p:blipFill rotWithShape="1">
          <a:blip r:embed="rId4">
            <a:extLst>
              <a:ext uri="{28A0092B-C50C-407E-A947-70E740481C1C}">
                <a14:useLocalDpi xmlns:a14="http://schemas.microsoft.com/office/drawing/2010/main" val="0"/>
              </a:ext>
            </a:extLst>
          </a:blip>
          <a:srcRect l="26078" t="54694" r="51627" b="25386"/>
          <a:stretch/>
        </p:blipFill>
        <p:spPr>
          <a:xfrm>
            <a:off x="1930400" y="3403600"/>
            <a:ext cx="1422400" cy="1409700"/>
          </a:xfrm>
          <a:prstGeom prst="rect">
            <a:avLst/>
          </a:prstGeom>
        </p:spPr>
      </p:pic>
    </p:spTree>
    <p:extLst>
      <p:ext uri="{BB962C8B-B14F-4D97-AF65-F5344CB8AC3E}">
        <p14:creationId xmlns:p14="http://schemas.microsoft.com/office/powerpoint/2010/main" val="330712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EBFF2-2312-1C4F-BA26-84B2984E8AA4}"/>
              </a:ext>
            </a:extLst>
          </p:cNvPr>
          <p:cNvSpPr>
            <a:spLocks noGrp="1"/>
          </p:cNvSpPr>
          <p:nvPr>
            <p:ph type="title"/>
          </p:nvPr>
        </p:nvSpPr>
        <p:spPr>
          <a:xfrm>
            <a:off x="628650" y="1840177"/>
            <a:ext cx="7886700" cy="994172"/>
          </a:xfrm>
        </p:spPr>
        <p:txBody>
          <a:bodyPr/>
          <a:lstStyle/>
          <a:p>
            <a:pPr algn="ctr"/>
            <a:r>
              <a:rPr lang="en-US" dirty="0"/>
              <a:t>Integrated gradients</a:t>
            </a:r>
          </a:p>
        </p:txBody>
      </p:sp>
      <p:sp>
        <p:nvSpPr>
          <p:cNvPr id="3" name="Content Placeholder 2">
            <a:extLst>
              <a:ext uri="{FF2B5EF4-FFF2-40B4-BE49-F238E27FC236}">
                <a16:creationId xmlns:a16="http://schemas.microsoft.com/office/drawing/2014/main" id="{011D2A61-9D22-4B4E-AA5B-8AA75510A1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833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8859-62AA-E141-ADE4-F21F3D976E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198501-CD78-9549-9A8D-9F0DAC830C7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E1D97B-0FE5-0D4A-8CF1-B8F83CF2CC14}"/>
              </a:ext>
            </a:extLst>
          </p:cNvPr>
          <p:cNvPicPr>
            <a:picLocks noChangeAspect="1"/>
          </p:cNvPicPr>
          <p:nvPr/>
        </p:nvPicPr>
        <p:blipFill>
          <a:blip r:embed="rId2"/>
          <a:stretch>
            <a:fillRect/>
          </a:stretch>
        </p:blipFill>
        <p:spPr>
          <a:xfrm>
            <a:off x="0" y="42241"/>
            <a:ext cx="9144000" cy="5059017"/>
          </a:xfrm>
          <a:prstGeom prst="rect">
            <a:avLst/>
          </a:prstGeom>
        </p:spPr>
      </p:pic>
    </p:spTree>
    <p:extLst>
      <p:ext uri="{BB962C8B-B14F-4D97-AF65-F5344CB8AC3E}">
        <p14:creationId xmlns:p14="http://schemas.microsoft.com/office/powerpoint/2010/main" val="335156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69BA-8714-6F4B-A71E-80711105C2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7FE4BD-F655-F742-B9FB-107580696B1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E17E16A-9808-D147-841F-12680CC96766}"/>
              </a:ext>
            </a:extLst>
          </p:cNvPr>
          <p:cNvPicPr>
            <a:picLocks noChangeAspect="1"/>
          </p:cNvPicPr>
          <p:nvPr/>
        </p:nvPicPr>
        <p:blipFill>
          <a:blip r:embed="rId2"/>
          <a:stretch>
            <a:fillRect/>
          </a:stretch>
        </p:blipFill>
        <p:spPr>
          <a:xfrm>
            <a:off x="0" y="54194"/>
            <a:ext cx="9144000" cy="5035112"/>
          </a:xfrm>
          <a:prstGeom prst="rect">
            <a:avLst/>
          </a:prstGeom>
        </p:spPr>
      </p:pic>
    </p:spTree>
    <p:extLst>
      <p:ext uri="{BB962C8B-B14F-4D97-AF65-F5344CB8AC3E}">
        <p14:creationId xmlns:p14="http://schemas.microsoft.com/office/powerpoint/2010/main" val="2399529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90AB5-F9A9-1E41-A480-87A3575621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D3F741-68A1-B14E-82C7-E72BED0BF2A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B2684C7-E2CC-E142-BB19-6923BAD4D3EA}"/>
              </a:ext>
            </a:extLst>
          </p:cNvPr>
          <p:cNvPicPr>
            <a:picLocks noChangeAspect="1"/>
          </p:cNvPicPr>
          <p:nvPr/>
        </p:nvPicPr>
        <p:blipFill>
          <a:blip r:embed="rId2"/>
          <a:stretch>
            <a:fillRect/>
          </a:stretch>
        </p:blipFill>
        <p:spPr>
          <a:xfrm>
            <a:off x="0" y="35027"/>
            <a:ext cx="9144000" cy="5073445"/>
          </a:xfrm>
          <a:prstGeom prst="rect">
            <a:avLst/>
          </a:prstGeom>
        </p:spPr>
      </p:pic>
      <p:pic>
        <p:nvPicPr>
          <p:cNvPr id="5" name="Picture 4">
            <a:extLst>
              <a:ext uri="{FF2B5EF4-FFF2-40B4-BE49-F238E27FC236}">
                <a16:creationId xmlns:a16="http://schemas.microsoft.com/office/drawing/2014/main" id="{F92DE28E-6D0F-7D45-A8BE-2658E7D93D2E}"/>
              </a:ext>
            </a:extLst>
          </p:cNvPr>
          <p:cNvPicPr>
            <a:picLocks noChangeAspect="1"/>
          </p:cNvPicPr>
          <p:nvPr/>
        </p:nvPicPr>
        <p:blipFill>
          <a:blip r:embed="rId3"/>
          <a:stretch>
            <a:fillRect/>
          </a:stretch>
        </p:blipFill>
        <p:spPr>
          <a:xfrm>
            <a:off x="0" y="46914"/>
            <a:ext cx="9144000" cy="5049672"/>
          </a:xfrm>
          <a:prstGeom prst="rect">
            <a:avLst/>
          </a:prstGeom>
        </p:spPr>
      </p:pic>
    </p:spTree>
    <p:extLst>
      <p:ext uri="{BB962C8B-B14F-4D97-AF65-F5344CB8AC3E}">
        <p14:creationId xmlns:p14="http://schemas.microsoft.com/office/powerpoint/2010/main" val="1773987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E4EB-80FC-B64B-83ED-70D80B052D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1BC405-BAA3-7444-A4DD-FED1A517447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C14929-E9E7-D24C-978F-C22CBF1A445E}"/>
              </a:ext>
            </a:extLst>
          </p:cNvPr>
          <p:cNvPicPr>
            <a:picLocks noChangeAspect="1"/>
          </p:cNvPicPr>
          <p:nvPr/>
        </p:nvPicPr>
        <p:blipFill>
          <a:blip r:embed="rId2"/>
          <a:stretch>
            <a:fillRect/>
          </a:stretch>
        </p:blipFill>
        <p:spPr>
          <a:xfrm>
            <a:off x="0" y="62412"/>
            <a:ext cx="9144000" cy="5081088"/>
          </a:xfrm>
          <a:prstGeom prst="rect">
            <a:avLst/>
          </a:prstGeom>
        </p:spPr>
      </p:pic>
    </p:spTree>
    <p:extLst>
      <p:ext uri="{BB962C8B-B14F-4D97-AF65-F5344CB8AC3E}">
        <p14:creationId xmlns:p14="http://schemas.microsoft.com/office/powerpoint/2010/main" val="538874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1086-DC8E-9A49-89C0-6A883D7BBF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31659F-CCF9-914F-A8DE-DDDE37461D2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B4B8DFE-4F23-2642-AE19-1AA5FD670665}"/>
              </a:ext>
            </a:extLst>
          </p:cNvPr>
          <p:cNvPicPr>
            <a:picLocks noChangeAspect="1"/>
          </p:cNvPicPr>
          <p:nvPr/>
        </p:nvPicPr>
        <p:blipFill>
          <a:blip r:embed="rId2"/>
          <a:stretch>
            <a:fillRect/>
          </a:stretch>
        </p:blipFill>
        <p:spPr>
          <a:xfrm>
            <a:off x="0" y="32820"/>
            <a:ext cx="9144000" cy="5077859"/>
          </a:xfrm>
          <a:prstGeom prst="rect">
            <a:avLst/>
          </a:prstGeom>
        </p:spPr>
      </p:pic>
    </p:spTree>
    <p:extLst>
      <p:ext uri="{BB962C8B-B14F-4D97-AF65-F5344CB8AC3E}">
        <p14:creationId xmlns:p14="http://schemas.microsoft.com/office/powerpoint/2010/main" val="3074524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737A-256E-5E47-B352-B3E7E630C9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1CEE3F-D8C2-5448-9AC7-5FFCEE80E7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B014E2E-F79C-6E4F-9E5A-271CBE3EC0C7}"/>
              </a:ext>
            </a:extLst>
          </p:cNvPr>
          <p:cNvPicPr>
            <a:picLocks noChangeAspect="1"/>
          </p:cNvPicPr>
          <p:nvPr/>
        </p:nvPicPr>
        <p:blipFill>
          <a:blip r:embed="rId2"/>
          <a:stretch>
            <a:fillRect/>
          </a:stretch>
        </p:blipFill>
        <p:spPr>
          <a:xfrm>
            <a:off x="0" y="39197"/>
            <a:ext cx="9144000" cy="5065106"/>
          </a:xfrm>
          <a:prstGeom prst="rect">
            <a:avLst/>
          </a:prstGeom>
        </p:spPr>
      </p:pic>
    </p:spTree>
    <p:extLst>
      <p:ext uri="{BB962C8B-B14F-4D97-AF65-F5344CB8AC3E}">
        <p14:creationId xmlns:p14="http://schemas.microsoft.com/office/powerpoint/2010/main" val="1468459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8E6B-0CA6-B64B-85AB-1DB678B7E9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E3DAAD-24F1-1648-B100-3BB597B423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45F4EDB-3524-F04F-BC81-EB51A5AD7E5F}"/>
              </a:ext>
            </a:extLst>
          </p:cNvPr>
          <p:cNvPicPr>
            <a:picLocks noChangeAspect="1"/>
          </p:cNvPicPr>
          <p:nvPr/>
        </p:nvPicPr>
        <p:blipFill>
          <a:blip r:embed="rId2"/>
          <a:stretch>
            <a:fillRect/>
          </a:stretch>
        </p:blipFill>
        <p:spPr>
          <a:xfrm>
            <a:off x="0" y="18367"/>
            <a:ext cx="9144000" cy="5106765"/>
          </a:xfrm>
          <a:prstGeom prst="rect">
            <a:avLst/>
          </a:prstGeom>
        </p:spPr>
      </p:pic>
    </p:spTree>
    <p:extLst>
      <p:ext uri="{BB962C8B-B14F-4D97-AF65-F5344CB8AC3E}">
        <p14:creationId xmlns:p14="http://schemas.microsoft.com/office/powerpoint/2010/main" val="2081705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E988-EF2B-0A4C-92E5-2FDF4388C0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C466FA-A848-E346-A389-78D83E760B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981070-526A-F74A-94A7-F7698466EDA1}"/>
              </a:ext>
            </a:extLst>
          </p:cNvPr>
          <p:cNvPicPr>
            <a:picLocks noChangeAspect="1"/>
          </p:cNvPicPr>
          <p:nvPr/>
        </p:nvPicPr>
        <p:blipFill>
          <a:blip r:embed="rId2"/>
          <a:stretch>
            <a:fillRect/>
          </a:stretch>
        </p:blipFill>
        <p:spPr>
          <a:xfrm>
            <a:off x="0" y="12006"/>
            <a:ext cx="9144000" cy="5119487"/>
          </a:xfrm>
          <a:prstGeom prst="rect">
            <a:avLst/>
          </a:prstGeom>
        </p:spPr>
      </p:pic>
    </p:spTree>
    <p:extLst>
      <p:ext uri="{BB962C8B-B14F-4D97-AF65-F5344CB8AC3E}">
        <p14:creationId xmlns:p14="http://schemas.microsoft.com/office/powerpoint/2010/main" val="7110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46014781"/>
              </p:ext>
            </p:extLst>
          </p:nvPr>
        </p:nvGraphicFramePr>
        <p:xfrm>
          <a:off x="1745673" y="801702"/>
          <a:ext cx="4994564" cy="2287352"/>
        </p:xfrm>
        <a:graphic>
          <a:graphicData uri="http://schemas.openxmlformats.org/drawingml/2006/table">
            <a:tbl>
              <a:tblPr firstRow="1" bandRow="1">
                <a:tableStyleId>{5C22544A-7EE6-4342-B048-85BDC9FD1C3A}</a:tableStyleId>
              </a:tblPr>
              <a:tblGrid>
                <a:gridCol w="1820488">
                  <a:extLst>
                    <a:ext uri="{9D8B030D-6E8A-4147-A177-3AD203B41FA5}">
                      <a16:colId xmlns:a16="http://schemas.microsoft.com/office/drawing/2014/main" val="20000"/>
                    </a:ext>
                  </a:extLst>
                </a:gridCol>
                <a:gridCol w="1509221">
                  <a:extLst>
                    <a:ext uri="{9D8B030D-6E8A-4147-A177-3AD203B41FA5}">
                      <a16:colId xmlns:a16="http://schemas.microsoft.com/office/drawing/2014/main" val="20001"/>
                    </a:ext>
                  </a:extLst>
                </a:gridCol>
                <a:gridCol w="1664855">
                  <a:extLst>
                    <a:ext uri="{9D8B030D-6E8A-4147-A177-3AD203B41FA5}">
                      <a16:colId xmlns:a16="http://schemas.microsoft.com/office/drawing/2014/main" val="20002"/>
                    </a:ext>
                  </a:extLst>
                </a:gridCol>
              </a:tblGrid>
              <a:tr h="521494">
                <a:tc>
                  <a:txBody>
                    <a:bodyPr/>
                    <a:lstStyle/>
                    <a:p>
                      <a:endParaRPr lang="en-US" sz="1000" dirty="0"/>
                    </a:p>
                  </a:txBody>
                  <a:tcPr marL="68580" marR="68580" marT="34290" marB="34290" anchor="ctr">
                    <a:noFill/>
                  </a:tcPr>
                </a:tc>
                <a:tc>
                  <a:txBody>
                    <a:bodyPr/>
                    <a:lstStyle/>
                    <a:p>
                      <a:pPr algn="ctr"/>
                      <a:r>
                        <a:rPr lang="en-US" sz="1800" dirty="0">
                          <a:solidFill>
                            <a:schemeClr val="tx1"/>
                          </a:solidFill>
                        </a:rPr>
                        <a:t>Interpretable</a:t>
                      </a:r>
                    </a:p>
                  </a:txBody>
                  <a:tcPr marL="68580" marR="68580" marT="34290" marB="34290" anchor="ctr">
                    <a:noFill/>
                  </a:tcPr>
                </a:tc>
                <a:tc>
                  <a:txBody>
                    <a:bodyPr/>
                    <a:lstStyle/>
                    <a:p>
                      <a:pPr algn="ctr"/>
                      <a:r>
                        <a:rPr lang="en-US" sz="1800" dirty="0">
                          <a:solidFill>
                            <a:schemeClr val="tx1"/>
                          </a:solidFill>
                        </a:rPr>
                        <a:t>Accurate</a:t>
                      </a:r>
                    </a:p>
                  </a:txBody>
                  <a:tcPr marL="68580" marR="68580" marT="34290" marB="34290" anchor="ctr">
                    <a:noFill/>
                  </a:tcPr>
                </a:tc>
                <a:extLst>
                  <a:ext uri="{0D108BD9-81ED-4DB2-BD59-A6C34878D82A}">
                    <a16:rowId xmlns:a16="http://schemas.microsoft.com/office/drawing/2014/main" val="10000"/>
                  </a:ext>
                </a:extLst>
              </a:tr>
              <a:tr h="882929">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1" dirty="0"/>
                        <a:t>Complex model</a:t>
                      </a:r>
                    </a:p>
                  </a:txBody>
                  <a:tcPr marL="68580" marR="68580" marT="34290" marB="34290" anchor="ctr">
                    <a:noFill/>
                  </a:tcPr>
                </a:tc>
                <a:tc>
                  <a:txBody>
                    <a:bodyPr/>
                    <a:lstStyle/>
                    <a:p>
                      <a:pPr algn="ctr"/>
                      <a:r>
                        <a:rPr lang="en-US" sz="3300" dirty="0">
                          <a:solidFill>
                            <a:schemeClr val="tx1">
                              <a:lumMod val="50000"/>
                              <a:lumOff val="50000"/>
                            </a:schemeClr>
                          </a:solidFill>
                        </a:rPr>
                        <a:t>✘</a:t>
                      </a:r>
                      <a:endParaRPr lang="en-US" sz="3300" dirty="0">
                        <a:solidFill>
                          <a:srgbClr val="1E88E5"/>
                        </a:solidFill>
                      </a:endParaRPr>
                    </a:p>
                  </a:txBody>
                  <a:tcPr marL="68580" marR="68580" marT="34290" marB="3429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300" dirty="0">
                          <a:solidFill>
                            <a:srgbClr val="1E88E5"/>
                          </a:solidFill>
                        </a:rPr>
                        <a:t>✔</a:t>
                      </a:r>
                    </a:p>
                  </a:txBody>
                  <a:tcPr marL="68580" marR="68580" marT="34290" marB="34290" anchor="ctr">
                    <a:noFill/>
                  </a:tcPr>
                </a:tc>
                <a:extLst>
                  <a:ext uri="{0D108BD9-81ED-4DB2-BD59-A6C34878D82A}">
                    <a16:rowId xmlns:a16="http://schemas.microsoft.com/office/drawing/2014/main" val="10001"/>
                  </a:ext>
                </a:extLst>
              </a:tr>
              <a:tr h="882929">
                <a:tc>
                  <a:txBody>
                    <a:bodyPr/>
                    <a:lstStyle/>
                    <a:p>
                      <a:pPr algn="r"/>
                      <a:r>
                        <a:rPr lang="en-US" sz="1800" b="1" dirty="0"/>
                        <a:t>Simple</a:t>
                      </a:r>
                      <a:r>
                        <a:rPr lang="en-US" sz="1800" b="1" baseline="0" dirty="0"/>
                        <a:t> model</a:t>
                      </a:r>
                    </a:p>
                  </a:txBody>
                  <a:tcPr marL="68580" marR="68580" marT="34290" marB="3429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300" dirty="0">
                          <a:solidFill>
                            <a:srgbClr val="1E88E5"/>
                          </a:solidFill>
                        </a:rPr>
                        <a:t>✔</a:t>
                      </a:r>
                    </a:p>
                  </a:txBody>
                  <a:tcPr marL="68580" marR="68580" marT="34290" marB="3429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300" dirty="0">
                          <a:solidFill>
                            <a:schemeClr val="tx1">
                              <a:lumMod val="50000"/>
                              <a:lumOff val="50000"/>
                            </a:schemeClr>
                          </a:solidFill>
                        </a:rPr>
                        <a:t>✘</a:t>
                      </a:r>
                    </a:p>
                  </a:txBody>
                  <a:tcPr marL="68580" marR="68580" marT="34290" marB="34290" anchor="ctr">
                    <a:noFill/>
                  </a:tcPr>
                </a:tc>
                <a:extLst>
                  <a:ext uri="{0D108BD9-81ED-4DB2-BD59-A6C34878D82A}">
                    <a16:rowId xmlns:a16="http://schemas.microsoft.com/office/drawing/2014/main" val="10002"/>
                  </a:ext>
                </a:extLst>
              </a:tr>
            </a:tbl>
          </a:graphicData>
        </a:graphic>
      </p:graphicFrame>
      <p:sp>
        <p:nvSpPr>
          <p:cNvPr id="4" name="TextBox 3"/>
          <p:cNvSpPr txBox="1"/>
          <p:nvPr/>
        </p:nvSpPr>
        <p:spPr>
          <a:xfrm>
            <a:off x="1234441" y="3460173"/>
            <a:ext cx="184731" cy="248209"/>
          </a:xfrm>
          <a:prstGeom prst="rect">
            <a:avLst/>
          </a:prstGeom>
          <a:noFill/>
        </p:spPr>
        <p:txBody>
          <a:bodyPr wrap="none" rtlCol="0">
            <a:spAutoFit/>
          </a:bodyPr>
          <a:lstStyle/>
          <a:p>
            <a:endParaRPr lang="en-US" sz="1013"/>
          </a:p>
        </p:txBody>
      </p:sp>
      <p:sp>
        <p:nvSpPr>
          <p:cNvPr id="10" name="TextBox 9"/>
          <p:cNvSpPr txBox="1"/>
          <p:nvPr/>
        </p:nvSpPr>
        <p:spPr>
          <a:xfrm>
            <a:off x="2314652" y="3332768"/>
            <a:ext cx="4514697" cy="415498"/>
          </a:xfrm>
          <a:prstGeom prst="rect">
            <a:avLst/>
          </a:prstGeom>
          <a:noFill/>
        </p:spPr>
        <p:txBody>
          <a:bodyPr wrap="none" rtlCol="0">
            <a:spAutoFit/>
          </a:bodyPr>
          <a:lstStyle/>
          <a:p>
            <a:pPr algn="ctr"/>
            <a:r>
              <a:rPr lang="en-US" sz="2100" dirty="0"/>
              <a:t>Interpretable or accurate: </a:t>
            </a:r>
            <a:r>
              <a:rPr lang="en-US" sz="2100" b="1" dirty="0">
                <a:solidFill>
                  <a:srgbClr val="1E88E5"/>
                </a:solidFill>
              </a:rPr>
              <a:t>choose one</a:t>
            </a:r>
            <a:r>
              <a:rPr lang="en-US" sz="2100" dirty="0"/>
              <a:t>. </a:t>
            </a:r>
          </a:p>
        </p:txBody>
      </p:sp>
      <p:sp>
        <p:nvSpPr>
          <p:cNvPr id="13" name="TextBox 12"/>
          <p:cNvSpPr txBox="1"/>
          <p:nvPr/>
        </p:nvSpPr>
        <p:spPr>
          <a:xfrm>
            <a:off x="2777060" y="3715906"/>
            <a:ext cx="1225446" cy="553998"/>
          </a:xfrm>
          <a:prstGeom prst="rect">
            <a:avLst/>
          </a:prstGeom>
          <a:noFill/>
        </p:spPr>
        <p:txBody>
          <a:bodyPr wrap="square" rtlCol="0">
            <a:spAutoFit/>
          </a:bodyPr>
          <a:lstStyle/>
          <a:p>
            <a:r>
              <a:rPr lang="en-US" sz="3000" dirty="0"/>
              <a:t>😀 ⚖️</a:t>
            </a:r>
          </a:p>
        </p:txBody>
      </p:sp>
      <p:sp>
        <p:nvSpPr>
          <p:cNvPr id="14" name="TextBox 13"/>
          <p:cNvSpPr txBox="1"/>
          <p:nvPr/>
        </p:nvSpPr>
        <p:spPr>
          <a:xfrm>
            <a:off x="4406130" y="3715906"/>
            <a:ext cx="505919" cy="553998"/>
          </a:xfrm>
          <a:prstGeom prst="rect">
            <a:avLst/>
          </a:prstGeom>
          <a:noFill/>
        </p:spPr>
        <p:txBody>
          <a:bodyPr wrap="square" rtlCol="0">
            <a:spAutoFit/>
          </a:bodyPr>
          <a:lstStyle/>
          <a:p>
            <a:r>
              <a:rPr lang="en-US" sz="3000" dirty="0"/>
              <a:t>💰</a:t>
            </a:r>
          </a:p>
        </p:txBody>
      </p:sp>
      <p:sp>
        <p:nvSpPr>
          <p:cNvPr id="15" name="Slide Number Placeholder 2"/>
          <p:cNvSpPr>
            <a:spLocks noGrp="1"/>
          </p:cNvSpPr>
          <p:nvPr>
            <p:ph type="sldNum" sz="quarter" idx="12"/>
          </p:nvPr>
        </p:nvSpPr>
        <p:spPr>
          <a:xfrm>
            <a:off x="6457950" y="4767263"/>
            <a:ext cx="2057400" cy="273844"/>
          </a:xfrm>
        </p:spPr>
        <p:txBody>
          <a:bodyPr/>
          <a:lstStyle/>
          <a:p>
            <a:r>
              <a:rPr lang="en-US" dirty="0"/>
              <a:t>3</a:t>
            </a:r>
          </a:p>
        </p:txBody>
      </p:sp>
    </p:spTree>
    <p:extLst>
      <p:ext uri="{BB962C8B-B14F-4D97-AF65-F5344CB8AC3E}">
        <p14:creationId xmlns:p14="http://schemas.microsoft.com/office/powerpoint/2010/main" val="63041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11EDA-0540-484D-9D8E-35B65D26B2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9FA9E5-7358-A245-BC2B-F760DA148A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F9B7DB1-9741-BE4C-9382-5BE3FDF2BBA7}"/>
              </a:ext>
            </a:extLst>
          </p:cNvPr>
          <p:cNvPicPr>
            <a:picLocks noChangeAspect="1"/>
          </p:cNvPicPr>
          <p:nvPr/>
        </p:nvPicPr>
        <p:blipFill>
          <a:blip r:embed="rId2"/>
          <a:stretch>
            <a:fillRect/>
          </a:stretch>
        </p:blipFill>
        <p:spPr>
          <a:xfrm>
            <a:off x="0" y="15674"/>
            <a:ext cx="9144000" cy="5112152"/>
          </a:xfrm>
          <a:prstGeom prst="rect">
            <a:avLst/>
          </a:prstGeom>
        </p:spPr>
      </p:pic>
    </p:spTree>
    <p:extLst>
      <p:ext uri="{BB962C8B-B14F-4D97-AF65-F5344CB8AC3E}">
        <p14:creationId xmlns:p14="http://schemas.microsoft.com/office/powerpoint/2010/main" val="18079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03849" y="1330259"/>
            <a:ext cx="1950336" cy="1562424"/>
          </a:xfrm>
          <a:prstGeom prst="rect">
            <a:avLst/>
          </a:prstGeom>
        </p:spPr>
      </p:pic>
      <p:pic>
        <p:nvPicPr>
          <p:cNvPr id="7" name="Picture 6"/>
          <p:cNvPicPr>
            <a:picLocks noChangeAspect="1"/>
          </p:cNvPicPr>
          <p:nvPr/>
        </p:nvPicPr>
        <p:blipFill>
          <a:blip r:embed="rId4"/>
          <a:stretch>
            <a:fillRect/>
          </a:stretch>
        </p:blipFill>
        <p:spPr>
          <a:xfrm>
            <a:off x="5613707" y="1326498"/>
            <a:ext cx="1955031" cy="1566185"/>
          </a:xfrm>
          <a:prstGeom prst="rect">
            <a:avLst/>
          </a:prstGeom>
        </p:spPr>
      </p:pic>
      <p:sp>
        <p:nvSpPr>
          <p:cNvPr id="9" name="TextBox 8"/>
          <p:cNvSpPr txBox="1"/>
          <p:nvPr/>
        </p:nvSpPr>
        <p:spPr>
          <a:xfrm>
            <a:off x="1185542" y="3219110"/>
            <a:ext cx="2386950" cy="646331"/>
          </a:xfrm>
          <a:prstGeom prst="rect">
            <a:avLst/>
          </a:prstGeom>
          <a:noFill/>
        </p:spPr>
        <p:txBody>
          <a:bodyPr wrap="square" rtlCol="0">
            <a:spAutoFit/>
          </a:bodyPr>
          <a:lstStyle/>
          <a:p>
            <a:pPr algn="ctr"/>
            <a:r>
              <a:rPr lang="en-US" sz="1800" dirty="0"/>
              <a:t>Complex models are inherently complex!</a:t>
            </a:r>
          </a:p>
        </p:txBody>
      </p:sp>
      <p:sp>
        <p:nvSpPr>
          <p:cNvPr id="14" name="TextBox 13"/>
          <p:cNvSpPr txBox="1"/>
          <p:nvPr/>
        </p:nvSpPr>
        <p:spPr>
          <a:xfrm>
            <a:off x="4783724" y="3215470"/>
            <a:ext cx="3614997" cy="646331"/>
          </a:xfrm>
          <a:prstGeom prst="rect">
            <a:avLst/>
          </a:prstGeom>
          <a:noFill/>
        </p:spPr>
        <p:txBody>
          <a:bodyPr wrap="square" rtlCol="0">
            <a:spAutoFit/>
          </a:bodyPr>
          <a:lstStyle/>
          <a:p>
            <a:pPr algn="ctr"/>
            <a:r>
              <a:rPr lang="en-US" sz="1800" dirty="0"/>
              <a:t>But a single prediction involves only a small piece of that complexity.</a:t>
            </a:r>
          </a:p>
        </p:txBody>
      </p:sp>
      <p:sp>
        <p:nvSpPr>
          <p:cNvPr id="11" name="TextBox 10"/>
          <p:cNvSpPr txBox="1"/>
          <p:nvPr/>
        </p:nvSpPr>
        <p:spPr>
          <a:xfrm rot="16200000">
            <a:off x="547324" y="1912085"/>
            <a:ext cx="1239442" cy="369332"/>
          </a:xfrm>
          <a:prstGeom prst="rect">
            <a:avLst/>
          </a:prstGeom>
          <a:noFill/>
        </p:spPr>
        <p:txBody>
          <a:bodyPr wrap="none" rtlCol="0">
            <a:spAutoFit/>
          </a:bodyPr>
          <a:lstStyle/>
          <a:p>
            <a:r>
              <a:rPr lang="en-US" sz="1800" dirty="0">
                <a:solidFill>
                  <a:schemeClr val="tx1">
                    <a:lumMod val="50000"/>
                    <a:lumOff val="50000"/>
                  </a:schemeClr>
                </a:solidFill>
              </a:rPr>
              <a:t>Input value</a:t>
            </a:r>
          </a:p>
        </p:txBody>
      </p:sp>
      <p:sp>
        <p:nvSpPr>
          <p:cNvPr id="16" name="TextBox 15"/>
          <p:cNvSpPr txBox="1"/>
          <p:nvPr/>
        </p:nvSpPr>
        <p:spPr>
          <a:xfrm rot="16200000">
            <a:off x="2859588" y="1957806"/>
            <a:ext cx="1410964" cy="369332"/>
          </a:xfrm>
          <a:prstGeom prst="rect">
            <a:avLst/>
          </a:prstGeom>
          <a:noFill/>
        </p:spPr>
        <p:txBody>
          <a:bodyPr wrap="none" rtlCol="0">
            <a:spAutoFit/>
          </a:bodyPr>
          <a:lstStyle/>
          <a:p>
            <a:r>
              <a:rPr lang="en-US" sz="1800" dirty="0">
                <a:solidFill>
                  <a:schemeClr val="tx1">
                    <a:lumMod val="50000"/>
                    <a:lumOff val="50000"/>
                  </a:schemeClr>
                </a:solidFill>
              </a:rPr>
              <a:t>Output value</a:t>
            </a:r>
          </a:p>
        </p:txBody>
      </p:sp>
      <p:sp>
        <p:nvSpPr>
          <p:cNvPr id="3" name="Slide Number Placeholder 2"/>
          <p:cNvSpPr>
            <a:spLocks noGrp="1"/>
          </p:cNvSpPr>
          <p:nvPr>
            <p:ph type="sldNum" sz="quarter" idx="12"/>
          </p:nvPr>
        </p:nvSpPr>
        <p:spPr/>
        <p:txBody>
          <a:bodyPr/>
          <a:lstStyle/>
          <a:p>
            <a:fld id="{364FD863-39F2-0244-B8C2-644E5D96AAF3}" type="slidenum">
              <a:rPr lang="en-US" smtClean="0"/>
              <a:t>5</a:t>
            </a:fld>
            <a:endParaRPr lang="en-US" dirty="0"/>
          </a:p>
        </p:txBody>
      </p:sp>
    </p:spTree>
    <p:extLst>
      <p:ext uri="{BB962C8B-B14F-4D97-AF65-F5344CB8AC3E}">
        <p14:creationId xmlns:p14="http://schemas.microsoft.com/office/powerpoint/2010/main" val="175817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348850" y="2595154"/>
            <a:ext cx="1812104" cy="282796"/>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348850" y="2745988"/>
            <a:ext cx="1812104" cy="129175"/>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30217"/>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model</a:t>
            </a:r>
          </a:p>
        </p:txBody>
      </p:sp>
      <p:cxnSp>
        <p:nvCxnSpPr>
          <p:cNvPr id="43" name="Straight Connector 42"/>
          <p:cNvCxnSpPr/>
          <p:nvPr/>
        </p:nvCxnSpPr>
        <p:spPr>
          <a:xfrm>
            <a:off x="2131379" y="1508956"/>
            <a:ext cx="1530815" cy="60749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530815" cy="270627"/>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881638"/>
            <a:ext cx="1530815" cy="34702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586350" y="2238158"/>
            <a:ext cx="225471" cy="507831"/>
          </a:xfrm>
          <a:prstGeom prst="rect">
            <a:avLst/>
          </a:prstGeom>
          <a:noFill/>
        </p:spPr>
        <p:txBody>
          <a:bodyPr wrap="square" rtlCol="0">
            <a:spAutoFit/>
          </a:bodyPr>
          <a:lstStyle/>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56" name="Straight Connector 55"/>
          <p:cNvCxnSpPr>
            <a:stCxn id="40" idx="3"/>
          </p:cNvCxnSpPr>
          <p:nvPr/>
        </p:nvCxnSpPr>
        <p:spPr>
          <a:xfrm flipV="1">
            <a:off x="5362939" y="2452457"/>
            <a:ext cx="985911" cy="1"/>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2567396" y="2813487"/>
            <a:ext cx="342900" cy="165100"/>
          </a:xfrm>
          <a:prstGeom prst="rect">
            <a:avLst/>
          </a:prstGeom>
        </p:spPr>
      </p:pic>
      <p:pic>
        <p:nvPicPr>
          <p:cNvPr id="9" name="Picture 8"/>
          <p:cNvPicPr>
            <a:picLocks noChangeAspect="1"/>
          </p:cNvPicPr>
          <p:nvPr/>
        </p:nvPicPr>
        <p:blipFill>
          <a:blip r:embed="rId4"/>
          <a:stretch>
            <a:fillRect/>
          </a:stretch>
        </p:blipFill>
        <p:spPr>
          <a:xfrm>
            <a:off x="2567396" y="2004907"/>
            <a:ext cx="241300" cy="165100"/>
          </a:xfrm>
          <a:prstGeom prst="rect">
            <a:avLst/>
          </a:prstGeom>
        </p:spPr>
      </p:pic>
      <p:pic>
        <p:nvPicPr>
          <p:cNvPr id="10" name="Picture 9"/>
          <p:cNvPicPr>
            <a:picLocks noChangeAspect="1"/>
          </p:cNvPicPr>
          <p:nvPr/>
        </p:nvPicPr>
        <p:blipFill>
          <a:blip r:embed="rId5"/>
          <a:stretch>
            <a:fillRect/>
          </a:stretch>
        </p:blipFill>
        <p:spPr>
          <a:xfrm>
            <a:off x="2567396" y="1440805"/>
            <a:ext cx="241300" cy="165100"/>
          </a:xfrm>
          <a:prstGeom prst="rect">
            <a:avLst/>
          </a:prstGeom>
        </p:spPr>
      </p:pic>
    </p:spTree>
    <p:extLst>
      <p:ext uri="{BB962C8B-B14F-4D97-AF65-F5344CB8AC3E}">
        <p14:creationId xmlns:p14="http://schemas.microsoft.com/office/powerpoint/2010/main" val="23716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7"/>
                                        </p:tgtEl>
                                        <p:attrNameLst>
                                          <p:attrName>style.visibility</p:attrName>
                                        </p:attrNameLst>
                                      </p:cBhvr>
                                      <p:to>
                                        <p:strVal val="hidden"/>
                                      </p:to>
                                    </p:set>
                                  </p:childTnLst>
                                </p:cTn>
                              </p:par>
                              <p:par>
                                <p:cTn id="35" presetID="1" presetClass="exit" presetSubtype="0" fill="hold" grpId="2"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ntr" presetSubtype="0" fill="hold" grpId="3"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6" grpId="0" animBg="1"/>
      <p:bldP spid="26" grpId="1" animBg="1"/>
      <p:bldP spid="25" grpId="0" animBg="1"/>
      <p:bldP spid="2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348850" y="2595154"/>
            <a:ext cx="1812104" cy="282796"/>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29356"/>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42" name="Picture 41"/>
          <p:cNvPicPr>
            <a:picLocks noChangeAspect="1"/>
          </p:cNvPicPr>
          <p:nvPr/>
        </p:nvPicPr>
        <p:blipFill>
          <a:blip r:embed="rId3"/>
          <a:stretch>
            <a:fillRect/>
          </a:stretch>
        </p:blipFill>
        <p:spPr>
          <a:xfrm>
            <a:off x="4297028" y="2226656"/>
            <a:ext cx="431075" cy="451602"/>
          </a:xfrm>
          <a:prstGeom prst="rect">
            <a:avLst/>
          </a:prstGeom>
        </p:spPr>
      </p:pic>
      <p:cxnSp>
        <p:nvCxnSpPr>
          <p:cNvPr id="43" name="Straight Connector 42"/>
          <p:cNvCxnSpPr/>
          <p:nvPr/>
        </p:nvCxnSpPr>
        <p:spPr>
          <a:xfrm>
            <a:off x="2131379" y="1508956"/>
            <a:ext cx="1987825" cy="78139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987825" cy="37376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761227"/>
            <a:ext cx="1987825" cy="467439"/>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stretch>
            <a:fillRect/>
          </a:stretch>
        </p:blipFill>
        <p:spPr>
          <a:xfrm>
            <a:off x="2556920" y="1397728"/>
            <a:ext cx="222453" cy="222453"/>
          </a:xfrm>
          <a:prstGeom prst="rect">
            <a:avLst/>
          </a:prstGeom>
        </p:spPr>
      </p:pic>
      <p:cxnSp>
        <p:nvCxnSpPr>
          <p:cNvPr id="56" name="Straight Connector 55"/>
          <p:cNvCxnSpPr/>
          <p:nvPr/>
        </p:nvCxnSpPr>
        <p:spPr>
          <a:xfrm>
            <a:off x="4881021" y="2452457"/>
            <a:ext cx="1467829"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5"/>
          <a:stretch>
            <a:fillRect/>
          </a:stretch>
        </p:blipFill>
        <p:spPr>
          <a:xfrm>
            <a:off x="2562910" y="1956437"/>
            <a:ext cx="222453" cy="222453"/>
          </a:xfrm>
          <a:prstGeom prst="rect">
            <a:avLst/>
          </a:prstGeom>
        </p:spPr>
      </p:pic>
      <p:pic>
        <p:nvPicPr>
          <p:cNvPr id="60" name="Picture 59"/>
          <p:cNvPicPr>
            <a:picLocks noChangeAspect="1"/>
          </p:cNvPicPr>
          <p:nvPr/>
        </p:nvPicPr>
        <p:blipFill>
          <a:blip r:embed="rId6"/>
          <a:stretch>
            <a:fillRect/>
          </a:stretch>
        </p:blipFill>
        <p:spPr>
          <a:xfrm>
            <a:off x="2556920" y="2761227"/>
            <a:ext cx="349569" cy="222453"/>
          </a:xfrm>
          <a:prstGeom prst="rect">
            <a:avLst/>
          </a:prstGeom>
        </p:spPr>
      </p:pic>
      <p:sp>
        <p:nvSpPr>
          <p:cNvPr id="23" name="TextBox 22"/>
          <p:cNvSpPr txBox="1"/>
          <p:nvPr/>
        </p:nvSpPr>
        <p:spPr>
          <a:xfrm>
            <a:off x="2586350" y="2238158"/>
            <a:ext cx="225471" cy="507831"/>
          </a:xfrm>
          <a:prstGeom prst="rect">
            <a:avLst/>
          </a:prstGeom>
          <a:noFill/>
        </p:spPr>
        <p:txBody>
          <a:bodyPr wrap="square" rtlCol="0">
            <a:spAutoFit/>
          </a:bodyPr>
          <a:lstStyle/>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cxnSp>
        <p:nvCxnSpPr>
          <p:cNvPr id="28" name="Straight Arrow Connector 27"/>
          <p:cNvCxnSpPr/>
          <p:nvPr/>
        </p:nvCxnSpPr>
        <p:spPr>
          <a:xfrm>
            <a:off x="8260078" y="2146716"/>
            <a:ext cx="0" cy="448438"/>
          </a:xfrm>
          <a:prstGeom prst="straightConnector1">
            <a:avLst/>
          </a:prstGeom>
          <a:ln w="22225">
            <a:solidFill>
              <a:srgbClr val="1D88E5"/>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51" name="Right Bracket 50"/>
          <p:cNvSpPr/>
          <p:nvPr/>
        </p:nvSpPr>
        <p:spPr>
          <a:xfrm>
            <a:off x="8249193" y="2370935"/>
            <a:ext cx="91442" cy="1043894"/>
          </a:xfrm>
          <a:prstGeom prst="rightBracket">
            <a:avLst/>
          </a:prstGeom>
          <a:ln w="22225">
            <a:solidFill>
              <a:srgbClr val="1D88E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2" name="Picture 51"/>
          <p:cNvPicPr>
            <a:picLocks noChangeAspect="1"/>
          </p:cNvPicPr>
          <p:nvPr/>
        </p:nvPicPr>
        <p:blipFill>
          <a:blip r:embed="rId7"/>
          <a:stretch>
            <a:fillRect/>
          </a:stretch>
        </p:blipFill>
        <p:spPr>
          <a:xfrm>
            <a:off x="7095184" y="3318597"/>
            <a:ext cx="1054886" cy="227206"/>
          </a:xfrm>
          <a:prstGeom prst="rect">
            <a:avLst/>
          </a:prstGeom>
        </p:spPr>
      </p:pic>
    </p:spTree>
    <p:extLst>
      <p:ext uri="{BB962C8B-B14F-4D97-AF65-F5344CB8AC3E}">
        <p14:creationId xmlns:p14="http://schemas.microsoft.com/office/powerpoint/2010/main" val="67165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348850" y="2143012"/>
            <a:ext cx="1812104" cy="732152"/>
          </a:xfrm>
          <a:prstGeom prst="rect">
            <a:avLst/>
          </a:prstGeom>
          <a:solidFill>
            <a:srgbClr val="1D88E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48850" y="2029356"/>
            <a:ext cx="1812104" cy="84620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prediction</a:t>
            </a:r>
          </a:p>
        </p:txBody>
      </p:sp>
      <p:sp>
        <p:nvSpPr>
          <p:cNvPr id="39" name="Rectangle 38"/>
          <p:cNvSpPr/>
          <p:nvPr/>
        </p:nvSpPr>
        <p:spPr>
          <a:xfrm>
            <a:off x="980094" y="1376594"/>
            <a:ext cx="1151285" cy="20737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data</a:t>
            </a:r>
          </a:p>
        </p:txBody>
      </p:sp>
      <p:sp>
        <p:nvSpPr>
          <p:cNvPr id="40" name="Rectangle 39"/>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42" name="Picture 41"/>
          <p:cNvPicPr>
            <a:picLocks noChangeAspect="1"/>
          </p:cNvPicPr>
          <p:nvPr/>
        </p:nvPicPr>
        <p:blipFill>
          <a:blip r:embed="rId3"/>
          <a:stretch>
            <a:fillRect/>
          </a:stretch>
        </p:blipFill>
        <p:spPr>
          <a:xfrm>
            <a:off x="4297028" y="2226656"/>
            <a:ext cx="431075" cy="451602"/>
          </a:xfrm>
          <a:prstGeom prst="rect">
            <a:avLst/>
          </a:prstGeom>
        </p:spPr>
      </p:pic>
      <p:cxnSp>
        <p:nvCxnSpPr>
          <p:cNvPr id="43" name="Straight Connector 42"/>
          <p:cNvCxnSpPr/>
          <p:nvPr/>
        </p:nvCxnSpPr>
        <p:spPr>
          <a:xfrm>
            <a:off x="2131379" y="1508956"/>
            <a:ext cx="1987825" cy="781398"/>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31379" y="2143011"/>
            <a:ext cx="1987825" cy="373766"/>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131379" y="2761227"/>
            <a:ext cx="1987825" cy="467439"/>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stretch>
            <a:fillRect/>
          </a:stretch>
        </p:blipFill>
        <p:spPr>
          <a:xfrm>
            <a:off x="2556920" y="1397728"/>
            <a:ext cx="222453" cy="222453"/>
          </a:xfrm>
          <a:prstGeom prst="rect">
            <a:avLst/>
          </a:prstGeom>
        </p:spPr>
      </p:pic>
      <p:cxnSp>
        <p:nvCxnSpPr>
          <p:cNvPr id="56" name="Straight Connector 55"/>
          <p:cNvCxnSpPr/>
          <p:nvPr/>
        </p:nvCxnSpPr>
        <p:spPr>
          <a:xfrm>
            <a:off x="4881021" y="2452457"/>
            <a:ext cx="1467829" cy="0"/>
          </a:xfrm>
          <a:prstGeom prst="line">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5"/>
          <a:stretch>
            <a:fillRect/>
          </a:stretch>
        </p:blipFill>
        <p:spPr>
          <a:xfrm>
            <a:off x="2562910" y="1956437"/>
            <a:ext cx="222453" cy="222453"/>
          </a:xfrm>
          <a:prstGeom prst="rect">
            <a:avLst/>
          </a:prstGeom>
        </p:spPr>
      </p:pic>
      <p:sp>
        <p:nvSpPr>
          <p:cNvPr id="23" name="TextBox 22"/>
          <p:cNvSpPr txBox="1"/>
          <p:nvPr/>
        </p:nvSpPr>
        <p:spPr>
          <a:xfrm>
            <a:off x="2586350" y="2238158"/>
            <a:ext cx="225471" cy="507831"/>
          </a:xfrm>
          <a:prstGeom prst="rect">
            <a:avLst/>
          </a:prstGeom>
          <a:noFill/>
        </p:spPr>
        <p:txBody>
          <a:bodyPr wrap="square" rtlCol="0">
            <a:spAutoFit/>
          </a:bodyPr>
          <a:lstStyle/>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a:p>
            <a:r>
              <a:rPr lang="en-US" sz="900" b="1" dirty="0">
                <a:latin typeface="Braggadocio" charset="0"/>
                <a:ea typeface="Braggadocio" charset="0"/>
                <a:cs typeface="Braggadocio" charset="0"/>
              </a:rPr>
              <a:t>.</a:t>
            </a:r>
          </a:p>
        </p:txBody>
      </p:sp>
      <p:pic>
        <p:nvPicPr>
          <p:cNvPr id="15" name="Picture 14"/>
          <p:cNvPicPr>
            <a:picLocks noChangeAspect="1"/>
          </p:cNvPicPr>
          <p:nvPr/>
        </p:nvPicPr>
        <p:blipFill>
          <a:blip r:embed="rId6"/>
          <a:stretch>
            <a:fillRect/>
          </a:stretch>
        </p:blipFill>
        <p:spPr>
          <a:xfrm>
            <a:off x="2821168" y="1955498"/>
            <a:ext cx="520700" cy="254000"/>
          </a:xfrm>
          <a:prstGeom prst="rect">
            <a:avLst/>
          </a:prstGeom>
        </p:spPr>
      </p:pic>
      <p:pic>
        <p:nvPicPr>
          <p:cNvPr id="16" name="Picture 15"/>
          <p:cNvPicPr>
            <a:picLocks noChangeAspect="1"/>
          </p:cNvPicPr>
          <p:nvPr/>
        </p:nvPicPr>
        <p:blipFill>
          <a:blip r:embed="rId6"/>
          <a:stretch>
            <a:fillRect/>
          </a:stretch>
        </p:blipFill>
        <p:spPr>
          <a:xfrm>
            <a:off x="2812459" y="1401661"/>
            <a:ext cx="520700" cy="254000"/>
          </a:xfrm>
          <a:prstGeom prst="rect">
            <a:avLst/>
          </a:prstGeom>
        </p:spPr>
      </p:pic>
      <p:pic>
        <p:nvPicPr>
          <p:cNvPr id="17" name="Picture 16"/>
          <p:cNvPicPr>
            <a:picLocks noChangeAspect="1"/>
          </p:cNvPicPr>
          <p:nvPr/>
        </p:nvPicPr>
        <p:blipFill>
          <a:blip r:embed="rId7"/>
          <a:stretch>
            <a:fillRect/>
          </a:stretch>
        </p:blipFill>
        <p:spPr>
          <a:xfrm>
            <a:off x="2556920" y="2761227"/>
            <a:ext cx="349569" cy="222453"/>
          </a:xfrm>
          <a:prstGeom prst="rect">
            <a:avLst/>
          </a:prstGeom>
        </p:spPr>
      </p:pic>
      <p:pic>
        <p:nvPicPr>
          <p:cNvPr id="18" name="Picture 17"/>
          <p:cNvPicPr>
            <a:picLocks noChangeAspect="1"/>
          </p:cNvPicPr>
          <p:nvPr/>
        </p:nvPicPr>
        <p:blipFill>
          <a:blip r:embed="rId6"/>
          <a:stretch>
            <a:fillRect/>
          </a:stretch>
        </p:blipFill>
        <p:spPr>
          <a:xfrm>
            <a:off x="2906489" y="2761227"/>
            <a:ext cx="520700" cy="254000"/>
          </a:xfrm>
          <a:prstGeom prst="rect">
            <a:avLst/>
          </a:prstGeom>
        </p:spPr>
      </p:pic>
    </p:spTree>
    <p:extLst>
      <p:ext uri="{BB962C8B-B14F-4D97-AF65-F5344CB8AC3E}">
        <p14:creationId xmlns:p14="http://schemas.microsoft.com/office/powerpoint/2010/main" val="1377482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64FD863-39F2-0244-B8C2-644E5D96AAF3}" type="slidenum">
              <a:rPr lang="en-US" smtClean="0"/>
              <a:t>9</a:t>
            </a:fld>
            <a:endParaRPr lang="en-US" dirty="0"/>
          </a:p>
        </p:txBody>
      </p:sp>
      <p:sp>
        <p:nvSpPr>
          <p:cNvPr id="10" name="Rectangle 9"/>
          <p:cNvSpPr/>
          <p:nvPr/>
        </p:nvSpPr>
        <p:spPr>
          <a:xfrm>
            <a:off x="551735" y="1204908"/>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LIME</a:t>
            </a:r>
          </a:p>
        </p:txBody>
      </p:sp>
      <p:sp>
        <p:nvSpPr>
          <p:cNvPr id="18" name="Rectangle 17"/>
          <p:cNvSpPr/>
          <p:nvPr/>
        </p:nvSpPr>
        <p:spPr>
          <a:xfrm>
            <a:off x="551735" y="2429132"/>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Shapley reg. values</a:t>
            </a:r>
          </a:p>
        </p:txBody>
      </p:sp>
      <p:sp>
        <p:nvSpPr>
          <p:cNvPr id="6" name="TextBox 5"/>
          <p:cNvSpPr txBox="1"/>
          <p:nvPr/>
        </p:nvSpPr>
        <p:spPr>
          <a:xfrm>
            <a:off x="931093" y="3035415"/>
            <a:ext cx="1535613" cy="276999"/>
          </a:xfrm>
          <a:prstGeom prst="rect">
            <a:avLst/>
          </a:prstGeom>
          <a:noFill/>
        </p:spPr>
        <p:txBody>
          <a:bodyPr wrap="none" rtlCol="0">
            <a:spAutoFit/>
          </a:bodyPr>
          <a:lstStyle/>
          <a:p>
            <a:pPr algn="ctr"/>
            <a:r>
              <a:rPr lang="en-US" sz="1200" dirty="0" err="1">
                <a:solidFill>
                  <a:schemeClr val="tx1">
                    <a:lumMod val="50000"/>
                    <a:lumOff val="50000"/>
                  </a:schemeClr>
                </a:solidFill>
              </a:rPr>
              <a:t>Lipovetsky</a:t>
            </a:r>
            <a:r>
              <a:rPr lang="en-US" sz="1200" dirty="0">
                <a:solidFill>
                  <a:schemeClr val="tx1">
                    <a:lumMod val="50000"/>
                    <a:lumOff val="50000"/>
                  </a:schemeClr>
                </a:solidFill>
              </a:rPr>
              <a:t> et al. 2001</a:t>
            </a:r>
          </a:p>
        </p:txBody>
      </p:sp>
      <p:sp>
        <p:nvSpPr>
          <p:cNvPr id="19" name="Rectangle 18"/>
          <p:cNvSpPr/>
          <p:nvPr/>
        </p:nvSpPr>
        <p:spPr>
          <a:xfrm>
            <a:off x="551734"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tx1"/>
                </a:solidFill>
              </a:rPr>
              <a:t>QII</a:t>
            </a:r>
            <a:endParaRPr lang="en-US" sz="2100" dirty="0">
              <a:solidFill>
                <a:schemeClr val="tx1"/>
              </a:solidFill>
            </a:endParaRPr>
          </a:p>
        </p:txBody>
      </p:sp>
      <p:sp>
        <p:nvSpPr>
          <p:cNvPr id="20" name="Rectangle 19"/>
          <p:cNvSpPr/>
          <p:nvPr/>
        </p:nvSpPr>
        <p:spPr>
          <a:xfrm>
            <a:off x="3406002" y="3649074"/>
            <a:ext cx="2294333" cy="581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Shapley sampling</a:t>
            </a:r>
          </a:p>
        </p:txBody>
      </p:sp>
      <p:sp>
        <p:nvSpPr>
          <p:cNvPr id="21" name="Rectangle 20"/>
          <p:cNvSpPr/>
          <p:nvPr/>
        </p:nvSpPr>
        <p:spPr>
          <a:xfrm>
            <a:off x="6261134" y="3652913"/>
            <a:ext cx="2296060" cy="577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Path expectations</a:t>
            </a:r>
            <a:endParaRPr lang="en-US" sz="1013" dirty="0">
              <a:solidFill>
                <a:schemeClr val="tx1"/>
              </a:solidFill>
            </a:endParaRPr>
          </a:p>
        </p:txBody>
      </p:sp>
      <p:sp>
        <p:nvSpPr>
          <p:cNvPr id="22" name="Rectangle 21"/>
          <p:cNvSpPr/>
          <p:nvPr/>
        </p:nvSpPr>
        <p:spPr>
          <a:xfrm>
            <a:off x="6261134" y="1202974"/>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tx1"/>
                </a:solidFill>
              </a:rPr>
              <a:t>DeepLIFT</a:t>
            </a:r>
            <a:endParaRPr lang="en-US" sz="2100" dirty="0">
              <a:solidFill>
                <a:schemeClr val="tx1"/>
              </a:solidFill>
            </a:endParaRPr>
          </a:p>
        </p:txBody>
      </p:sp>
      <p:sp>
        <p:nvSpPr>
          <p:cNvPr id="23" name="Rectangle 22"/>
          <p:cNvSpPr/>
          <p:nvPr/>
        </p:nvSpPr>
        <p:spPr>
          <a:xfrm>
            <a:off x="6262861" y="2430692"/>
            <a:ext cx="2294333" cy="583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Relevance prop.</a:t>
            </a:r>
          </a:p>
        </p:txBody>
      </p:sp>
      <p:sp>
        <p:nvSpPr>
          <p:cNvPr id="24" name="TextBox 23"/>
          <p:cNvSpPr txBox="1"/>
          <p:nvPr/>
        </p:nvSpPr>
        <p:spPr>
          <a:xfrm>
            <a:off x="1037500" y="1855962"/>
            <a:ext cx="1322799" cy="276999"/>
          </a:xfrm>
          <a:prstGeom prst="rect">
            <a:avLst/>
          </a:prstGeom>
          <a:noFill/>
        </p:spPr>
        <p:txBody>
          <a:bodyPr wrap="none" rtlCol="0">
            <a:spAutoFit/>
          </a:bodyPr>
          <a:lstStyle/>
          <a:p>
            <a:pPr algn="ctr"/>
            <a:r>
              <a:rPr lang="en-US" sz="1200" dirty="0">
                <a:solidFill>
                  <a:schemeClr val="tx1">
                    <a:lumMod val="50000"/>
                    <a:lumOff val="50000"/>
                  </a:schemeClr>
                </a:solidFill>
              </a:rPr>
              <a:t>Ribeiro et al. 2016</a:t>
            </a:r>
          </a:p>
        </p:txBody>
      </p:sp>
      <p:sp>
        <p:nvSpPr>
          <p:cNvPr id="25" name="TextBox 24"/>
          <p:cNvSpPr txBox="1"/>
          <p:nvPr/>
        </p:nvSpPr>
        <p:spPr>
          <a:xfrm>
            <a:off x="1089501" y="4319828"/>
            <a:ext cx="1218795" cy="276999"/>
          </a:xfrm>
          <a:prstGeom prst="rect">
            <a:avLst/>
          </a:prstGeom>
          <a:noFill/>
        </p:spPr>
        <p:txBody>
          <a:bodyPr wrap="none" rtlCol="0">
            <a:spAutoFit/>
          </a:bodyPr>
          <a:lstStyle/>
          <a:p>
            <a:pPr algn="ctr"/>
            <a:r>
              <a:rPr lang="en-US" sz="1200" dirty="0" err="1">
                <a:solidFill>
                  <a:schemeClr val="tx1">
                    <a:lumMod val="50000"/>
                    <a:lumOff val="50000"/>
                  </a:schemeClr>
                </a:solidFill>
              </a:rPr>
              <a:t>Datta</a:t>
            </a:r>
            <a:r>
              <a:rPr lang="en-US" sz="1200" dirty="0">
                <a:solidFill>
                  <a:schemeClr val="tx1">
                    <a:lumMod val="50000"/>
                    <a:lumOff val="50000"/>
                  </a:schemeClr>
                </a:solidFill>
              </a:rPr>
              <a:t> et al. 2016</a:t>
            </a:r>
          </a:p>
        </p:txBody>
      </p:sp>
      <p:sp>
        <p:nvSpPr>
          <p:cNvPr id="26" name="TextBox 25"/>
          <p:cNvSpPr txBox="1"/>
          <p:nvPr/>
        </p:nvSpPr>
        <p:spPr>
          <a:xfrm>
            <a:off x="3809599" y="4319827"/>
            <a:ext cx="1487138" cy="276999"/>
          </a:xfrm>
          <a:prstGeom prst="rect">
            <a:avLst/>
          </a:prstGeom>
          <a:noFill/>
        </p:spPr>
        <p:txBody>
          <a:bodyPr wrap="none" rtlCol="0">
            <a:spAutoFit/>
          </a:bodyPr>
          <a:lstStyle/>
          <a:p>
            <a:pPr algn="ctr"/>
            <a:r>
              <a:rPr lang="en-US" sz="1200" dirty="0" err="1">
                <a:solidFill>
                  <a:schemeClr val="tx1">
                    <a:lumMod val="50000"/>
                    <a:lumOff val="50000"/>
                  </a:schemeClr>
                </a:solidFill>
              </a:rPr>
              <a:t>Štrumbelj</a:t>
            </a:r>
            <a:r>
              <a:rPr lang="en-US" sz="1200" dirty="0">
                <a:solidFill>
                  <a:schemeClr val="tx1">
                    <a:lumMod val="50000"/>
                    <a:lumOff val="50000"/>
                  </a:schemeClr>
                </a:solidFill>
              </a:rPr>
              <a:t> et al. 2011</a:t>
            </a:r>
          </a:p>
        </p:txBody>
      </p:sp>
      <p:sp>
        <p:nvSpPr>
          <p:cNvPr id="27" name="TextBox 26"/>
          <p:cNvSpPr txBox="1"/>
          <p:nvPr/>
        </p:nvSpPr>
        <p:spPr>
          <a:xfrm>
            <a:off x="6925701" y="4320939"/>
            <a:ext cx="966931" cy="276999"/>
          </a:xfrm>
          <a:prstGeom prst="rect">
            <a:avLst/>
          </a:prstGeom>
          <a:noFill/>
        </p:spPr>
        <p:txBody>
          <a:bodyPr wrap="none" rtlCol="0">
            <a:spAutoFit/>
          </a:bodyPr>
          <a:lstStyle/>
          <a:p>
            <a:pPr algn="ctr"/>
            <a:r>
              <a:rPr lang="en-US" sz="1200" dirty="0" err="1">
                <a:solidFill>
                  <a:schemeClr val="tx1">
                    <a:lumMod val="50000"/>
                    <a:lumOff val="50000"/>
                  </a:schemeClr>
                </a:solidFill>
              </a:rPr>
              <a:t>Saabas</a:t>
            </a:r>
            <a:r>
              <a:rPr lang="en-US" sz="1200" dirty="0">
                <a:solidFill>
                  <a:schemeClr val="tx1">
                    <a:lumMod val="50000"/>
                    <a:lumOff val="50000"/>
                  </a:schemeClr>
                </a:solidFill>
              </a:rPr>
              <a:t> 2014</a:t>
            </a:r>
          </a:p>
        </p:txBody>
      </p:sp>
      <p:sp>
        <p:nvSpPr>
          <p:cNvPr id="28" name="TextBox 27"/>
          <p:cNvSpPr txBox="1"/>
          <p:nvPr/>
        </p:nvSpPr>
        <p:spPr>
          <a:xfrm>
            <a:off x="6817880" y="3040783"/>
            <a:ext cx="1182568" cy="276999"/>
          </a:xfrm>
          <a:prstGeom prst="rect">
            <a:avLst/>
          </a:prstGeom>
          <a:noFill/>
        </p:spPr>
        <p:txBody>
          <a:bodyPr wrap="none" rtlCol="0">
            <a:spAutoFit/>
          </a:bodyPr>
          <a:lstStyle/>
          <a:p>
            <a:pPr algn="ctr"/>
            <a:r>
              <a:rPr lang="en-US" sz="1200" dirty="0">
                <a:solidFill>
                  <a:schemeClr val="tx1">
                    <a:lumMod val="50000"/>
                    <a:lumOff val="50000"/>
                  </a:schemeClr>
                </a:solidFill>
              </a:rPr>
              <a:t>Bach et al. 2015</a:t>
            </a:r>
          </a:p>
        </p:txBody>
      </p:sp>
      <p:sp>
        <p:nvSpPr>
          <p:cNvPr id="29" name="TextBox 28"/>
          <p:cNvSpPr txBox="1"/>
          <p:nvPr/>
        </p:nvSpPr>
        <p:spPr>
          <a:xfrm>
            <a:off x="6649631" y="1855961"/>
            <a:ext cx="1517339" cy="276999"/>
          </a:xfrm>
          <a:prstGeom prst="rect">
            <a:avLst/>
          </a:prstGeom>
          <a:noFill/>
        </p:spPr>
        <p:txBody>
          <a:bodyPr wrap="none" rtlCol="0">
            <a:spAutoFit/>
          </a:bodyPr>
          <a:lstStyle/>
          <a:p>
            <a:pPr algn="ctr"/>
            <a:r>
              <a:rPr lang="en-US" sz="1200" dirty="0" err="1">
                <a:solidFill>
                  <a:schemeClr val="tx1">
                    <a:lumMod val="50000"/>
                    <a:lumOff val="50000"/>
                  </a:schemeClr>
                </a:solidFill>
              </a:rPr>
              <a:t>Shrikumar</a:t>
            </a:r>
            <a:r>
              <a:rPr lang="en-US" sz="1200" dirty="0">
                <a:solidFill>
                  <a:schemeClr val="tx1">
                    <a:lumMod val="50000"/>
                    <a:lumOff val="50000"/>
                  </a:schemeClr>
                </a:solidFill>
              </a:rPr>
              <a:t> et al. 2016</a:t>
            </a:r>
          </a:p>
        </p:txBody>
      </p:sp>
      <p:sp>
        <p:nvSpPr>
          <p:cNvPr id="44" name="Rectangle 43"/>
          <p:cNvSpPr/>
          <p:nvPr/>
        </p:nvSpPr>
        <p:spPr>
          <a:xfrm>
            <a:off x="551734" y="1204908"/>
            <a:ext cx="2294333" cy="581747"/>
          </a:xfrm>
          <a:prstGeom prst="rect">
            <a:avLst/>
          </a:prstGeom>
          <a:solidFill>
            <a:srgbClr val="13B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LIME</a:t>
            </a:r>
            <a:endParaRPr lang="en-US" sz="2100" dirty="0">
              <a:solidFill>
                <a:schemeClr val="bg1"/>
              </a:solidFill>
            </a:endParaRPr>
          </a:p>
        </p:txBody>
      </p:sp>
      <p:sp>
        <p:nvSpPr>
          <p:cNvPr id="45" name="Rectangle 44"/>
          <p:cNvSpPr/>
          <p:nvPr/>
        </p:nvSpPr>
        <p:spPr>
          <a:xfrm>
            <a:off x="551734" y="2429132"/>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reg. values</a:t>
            </a:r>
          </a:p>
        </p:txBody>
      </p:sp>
      <p:sp>
        <p:nvSpPr>
          <p:cNvPr id="46" name="Rectangle 45"/>
          <p:cNvSpPr/>
          <p:nvPr/>
        </p:nvSpPr>
        <p:spPr>
          <a:xfrm>
            <a:off x="551733"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bg1"/>
                </a:solidFill>
              </a:rPr>
              <a:t>QII</a:t>
            </a:r>
            <a:endParaRPr lang="en-US" sz="2100" dirty="0">
              <a:solidFill>
                <a:schemeClr val="bg1"/>
              </a:solidFill>
            </a:endParaRPr>
          </a:p>
        </p:txBody>
      </p:sp>
      <p:sp>
        <p:nvSpPr>
          <p:cNvPr id="47" name="Rectangle 46"/>
          <p:cNvSpPr/>
          <p:nvPr/>
        </p:nvSpPr>
        <p:spPr>
          <a:xfrm>
            <a:off x="3406001" y="3649074"/>
            <a:ext cx="2294333" cy="581747"/>
          </a:xfrm>
          <a:prstGeom prst="rect">
            <a:avLst/>
          </a:prstGeom>
          <a:solidFill>
            <a:srgbClr val="7C5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bg1"/>
                </a:solidFill>
              </a:rPr>
              <a:t>Shapley sampling</a:t>
            </a:r>
          </a:p>
        </p:txBody>
      </p:sp>
      <p:sp>
        <p:nvSpPr>
          <p:cNvPr id="32" name="Rectangle 31"/>
          <p:cNvSpPr/>
          <p:nvPr/>
        </p:nvSpPr>
        <p:spPr>
          <a:xfrm>
            <a:off x="3662194" y="1763338"/>
            <a:ext cx="1700745" cy="137823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3" name="Picture 32"/>
          <p:cNvPicPr>
            <a:picLocks noChangeAspect="1"/>
          </p:cNvPicPr>
          <p:nvPr/>
        </p:nvPicPr>
        <p:blipFill>
          <a:blip r:embed="rId3"/>
          <a:stretch>
            <a:fillRect/>
          </a:stretch>
        </p:blipFill>
        <p:spPr>
          <a:xfrm>
            <a:off x="4297028" y="2226656"/>
            <a:ext cx="431075" cy="451602"/>
          </a:xfrm>
          <a:prstGeom prst="rect">
            <a:avLst/>
          </a:prstGeom>
        </p:spPr>
      </p:pic>
    </p:spTree>
    <p:extLst>
      <p:ext uri="{BB962C8B-B14F-4D97-AF65-F5344CB8AC3E}">
        <p14:creationId xmlns:p14="http://schemas.microsoft.com/office/powerpoint/2010/main" val="165832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0.3|1.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22522</TotalTime>
  <Words>2772</Words>
  <Application>Microsoft Macintosh PowerPoint</Application>
  <PresentationFormat>On-screen Show (16:9)</PresentationFormat>
  <Paragraphs>352</Paragraphs>
  <Slides>40</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Braggadocio</vt:lpstr>
      <vt:lpstr>Calibri</vt:lpstr>
      <vt:lpstr>Calibri Light</vt:lpstr>
      <vt:lpstr>Office Theme</vt:lpstr>
      <vt:lpstr>Model interpretability</vt:lpstr>
      <vt:lpstr>Model interpretability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SHapley Additive exPlanation (SHAP) values</vt:lpstr>
      <vt:lpstr>SHapley Additive exPlanation (SHAP) values</vt:lpstr>
      <vt:lpstr>SHapley Additive exPlanation (SHAP) values</vt:lpstr>
      <vt:lpstr>DeepLift</vt:lpstr>
      <vt:lpstr>How can we find the important parts of the input for a given prediction?</vt:lpstr>
      <vt:lpstr>Saturation problem illustrated</vt:lpstr>
      <vt:lpstr>How can we find the important parts of the input for a given prediction?</vt:lpstr>
      <vt:lpstr>Saturation revisited</vt:lpstr>
      <vt:lpstr>The DeepLIFT solution: difference from reference</vt:lpstr>
      <vt:lpstr>Choice of reference matters!</vt:lpstr>
      <vt:lpstr>Integrated 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KRI Meeting</dc:title>
  <dc:creator>Scott Lundberg</dc:creator>
  <cp:lastModifiedBy>Microsoft Office User</cp:lastModifiedBy>
  <cp:revision>290</cp:revision>
  <cp:lastPrinted>2017-11-17T20:03:42Z</cp:lastPrinted>
  <dcterms:created xsi:type="dcterms:W3CDTF">2017-04-12T15:20:56Z</dcterms:created>
  <dcterms:modified xsi:type="dcterms:W3CDTF">2019-04-02T18:07:20Z</dcterms:modified>
</cp:coreProperties>
</file>